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65" r:id="rId3"/>
    <p:sldId id="266" r:id="rId4"/>
    <p:sldId id="267" r:id="rId5"/>
    <p:sldId id="269" r:id="rId6"/>
    <p:sldId id="260" r:id="rId7"/>
    <p:sldId id="258" r:id="rId8"/>
    <p:sldId id="259" r:id="rId9"/>
    <p:sldId id="268" r:id="rId10"/>
    <p:sldId id="262" r:id="rId11"/>
    <p:sldId id="263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20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E57E-E86C-4801-93AB-8005CB0A77BD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E3419E7-6D47-44F2-824B-AD7B08092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679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E57E-E86C-4801-93AB-8005CB0A77BD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E3419E7-6D47-44F2-824B-AD7B08092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998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E57E-E86C-4801-93AB-8005CB0A77BD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E3419E7-6D47-44F2-824B-AD7B08092A7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3069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E57E-E86C-4801-93AB-8005CB0A77BD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E3419E7-6D47-44F2-824B-AD7B08092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7250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E57E-E86C-4801-93AB-8005CB0A77BD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E3419E7-6D47-44F2-824B-AD7B08092A7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7093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E57E-E86C-4801-93AB-8005CB0A77BD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E3419E7-6D47-44F2-824B-AD7B08092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5620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E57E-E86C-4801-93AB-8005CB0A77BD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19E7-6D47-44F2-824B-AD7B08092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9105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E57E-E86C-4801-93AB-8005CB0A77BD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19E7-6D47-44F2-824B-AD7B08092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4902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E57E-E86C-4801-93AB-8005CB0A77BD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19E7-6D47-44F2-824B-AD7B08092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0533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E57E-E86C-4801-93AB-8005CB0A77BD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E3419E7-6D47-44F2-824B-AD7B08092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5656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E57E-E86C-4801-93AB-8005CB0A77BD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E3419E7-6D47-44F2-824B-AD7B08092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8811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E57E-E86C-4801-93AB-8005CB0A77BD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E3419E7-6D47-44F2-824B-AD7B08092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596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E57E-E86C-4801-93AB-8005CB0A77BD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19E7-6D47-44F2-824B-AD7B08092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4620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E57E-E86C-4801-93AB-8005CB0A77BD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19E7-6D47-44F2-824B-AD7B08092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413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E57E-E86C-4801-93AB-8005CB0A77BD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19E7-6D47-44F2-824B-AD7B08092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7853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E57E-E86C-4801-93AB-8005CB0A77BD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E3419E7-6D47-44F2-824B-AD7B08092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022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AE57E-E86C-4801-93AB-8005CB0A77BD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E3419E7-6D47-44F2-824B-AD7B08092A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887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19350" y="571499"/>
            <a:ext cx="7588250" cy="1511301"/>
          </a:xfrm>
        </p:spPr>
        <p:txBody>
          <a:bodyPr>
            <a:normAutofit/>
          </a:bodyPr>
          <a:lstStyle/>
          <a:p>
            <a:r>
              <a:rPr lang="zh-TW" altLang="en-US" sz="8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體循環</a:t>
            </a:r>
            <a:r>
              <a:rPr lang="zh-TW" altLang="en-US" sz="8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zh-TW" altLang="en-US" sz="80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肺循環</a:t>
            </a:r>
            <a:endParaRPr lang="zh-TW" altLang="en-US" sz="8000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2298701"/>
            <a:ext cx="10515600" cy="379095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血液</a:t>
            </a:r>
            <a:r>
              <a:rPr lang="zh-CN" altLang="en-US" sz="4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在心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臟</a:t>
            </a:r>
            <a:r>
              <a:rPr lang="zh-CN" altLang="en-US" sz="4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CN" altLang="en-US" sz="4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作用下循</a:t>
            </a:r>
            <a:r>
              <a:rPr lang="zh-CN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一定方向</a:t>
            </a:r>
            <a:r>
              <a:rPr lang="zh-CN" altLang="en-US" sz="4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在心</a:t>
            </a:r>
            <a:r>
              <a:rPr lang="zh-TW" altLang="en-US" sz="4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臟</a:t>
            </a:r>
            <a:r>
              <a:rPr lang="zh-CN" altLang="en-US" sz="4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zh-CN" altLang="en-US" sz="4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血管系统中周而复始地流动</a:t>
            </a:r>
            <a:r>
              <a:rPr lang="zh-CN" altLang="en-US" sz="4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CN" sz="40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zh-CN" altLang="en-US" sz="4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包括</a:t>
            </a:r>
            <a:r>
              <a:rPr lang="zh-TW" altLang="en-US" sz="4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</a:t>
            </a:r>
            <a:r>
              <a:rPr lang="zh-CN" altLang="en-US" sz="4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循</a:t>
            </a:r>
            <a:r>
              <a:rPr lang="zh-TW" altLang="en-US" sz="4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環</a:t>
            </a:r>
            <a:r>
              <a:rPr lang="zh-CN" altLang="en-US" sz="4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zh-CN" altLang="en-US" sz="44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肺</a:t>
            </a:r>
            <a:r>
              <a:rPr lang="zh-CN" altLang="en-US" sz="44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循</a:t>
            </a:r>
            <a:r>
              <a:rPr lang="zh-TW" altLang="en-US" sz="44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環</a:t>
            </a:r>
            <a:r>
              <a:rPr lang="zh-CN" altLang="en-US" sz="4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CN" sz="44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CN" altLang="en-US" sz="4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互相</a:t>
            </a:r>
            <a:r>
              <a:rPr lang="zh-TW" altLang="en-US" sz="4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聯</a:t>
            </a:r>
            <a:r>
              <a:rPr lang="zh-CN" altLang="en-US" sz="4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接，</a:t>
            </a:r>
            <a:r>
              <a:rPr lang="zh-TW" altLang="en-US" sz="4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構</a:t>
            </a:r>
            <a:r>
              <a:rPr lang="zh-CN" altLang="en-US" sz="4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</a:t>
            </a:r>
            <a:r>
              <a:rPr lang="zh-CN" altLang="en-US" sz="4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完整的</a:t>
            </a:r>
            <a:r>
              <a:rPr lang="zh-CN" altLang="en-US" sz="4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循</a:t>
            </a:r>
            <a:r>
              <a:rPr lang="zh-TW" altLang="en-US" sz="4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環</a:t>
            </a:r>
            <a:r>
              <a:rPr lang="zh-CN" altLang="en-US" sz="4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系</a:t>
            </a:r>
            <a:r>
              <a:rPr lang="zh-CN" altLang="en-US" sz="4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统。</a:t>
            </a:r>
            <a:endParaRPr lang="zh-TW" altLang="en-US" sz="4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28812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35100" y="469900"/>
            <a:ext cx="105664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             </a:t>
            </a:r>
            <a:r>
              <a:rPr lang="zh-CN" altLang="en-US" sz="44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肺循</a:t>
            </a:r>
            <a:r>
              <a:rPr lang="zh-TW" altLang="en-US" sz="44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環</a:t>
            </a:r>
            <a:endParaRPr lang="zh-CN" altLang="en-US" sz="4400" b="0" i="0" dirty="0" smtClean="0">
              <a:solidFill>
                <a:srgbClr val="121212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肺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循</a:t>
            </a:r>
            <a:r>
              <a:rPr lang="zh-TW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環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（又</a:t>
            </a:r>
            <a:r>
              <a:rPr lang="zh-TW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稱為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小循</a:t>
            </a:r>
            <a:r>
              <a:rPr lang="zh-TW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環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是心血管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循</a:t>
            </a:r>
            <a:r>
              <a:rPr lang="zh-TW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環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系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统中，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携</a:t>
            </a:r>
            <a:r>
              <a:rPr lang="zh-TW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3600" b="0" i="0" dirty="0" smtClean="0">
              <a:solidFill>
                <a:srgbClr val="121212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带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缺氧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血</a:t>
            </a:r>
            <a:r>
              <a:rPr lang="zh-TW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離開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心</a:t>
            </a:r>
            <a:r>
              <a:rPr lang="zh-TW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臟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進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入肺部</a:t>
            </a:r>
            <a:r>
              <a:rPr lang="zh-TW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進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行</a:t>
            </a:r>
            <a:r>
              <a:rPr lang="zh-TW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氣體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交换</a:t>
            </a:r>
            <a:r>
              <a:rPr lang="zh-TW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後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將 </a:t>
            </a:r>
            <a:endParaRPr lang="en-US" altLang="zh-TW" sz="3600" b="0" i="0" dirty="0" smtClean="0">
              <a:solidFill>
                <a:srgbClr val="121212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含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氧血带回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心</a:t>
            </a:r>
            <a:r>
              <a:rPr lang="zh-TW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臟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部分。其他部分的血液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循</a:t>
            </a:r>
            <a:r>
              <a:rPr lang="zh-TW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環則稱</a:t>
            </a:r>
            <a:endParaRPr lang="en-US" altLang="zh-CN" sz="3600" b="0" i="0" dirty="0" smtClean="0">
              <a:solidFill>
                <a:srgbClr val="121212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維體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循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环</a:t>
            </a:r>
            <a:r>
              <a:rPr lang="zh-CN" altLang="en-US" sz="3600" b="0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CN" sz="3600" b="0" i="0" dirty="0" smtClean="0">
              <a:solidFill>
                <a:srgbClr val="121212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CN" sz="3600" dirty="0">
              <a:solidFill>
                <a:srgbClr val="12121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3600" b="1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</a:t>
            </a:r>
            <a:r>
              <a:rPr lang="zh-CN" altLang="en-US" sz="3600" b="1" dirty="0" smtClean="0">
                <a:solidFill>
                  <a:srgbClr val="C20E3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循</a:t>
            </a:r>
            <a:r>
              <a:rPr lang="zh-TW" altLang="en-US" sz="3600" b="1" dirty="0">
                <a:solidFill>
                  <a:srgbClr val="C20E3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環</a:t>
            </a:r>
            <a:r>
              <a:rPr lang="zh-TW" altLang="en-US" sz="3600" b="1" dirty="0" smtClean="0">
                <a:solidFill>
                  <a:srgbClr val="C20E3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方</a:t>
            </a:r>
            <a:r>
              <a:rPr lang="zh-CN" altLang="en-US" sz="3600" b="1" dirty="0" smtClean="0">
                <a:solidFill>
                  <a:srgbClr val="C20E3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式</a:t>
            </a:r>
            <a:r>
              <a:rPr lang="zh-CN" altLang="en-US" sz="3600" b="1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如下：</a:t>
            </a:r>
          </a:p>
          <a:p>
            <a:r>
              <a:rPr lang="zh-CN" altLang="en-US" sz="36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右心房→右心室→</a:t>
            </a:r>
            <a:r>
              <a:rPr lang="zh-CN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肺</a:t>
            </a:r>
            <a:r>
              <a:rPr lang="zh-TW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動脈</a:t>
            </a:r>
            <a:r>
              <a:rPr lang="zh-CN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→小</a:t>
            </a:r>
            <a:r>
              <a:rPr lang="zh-TW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動脈</a:t>
            </a:r>
            <a:r>
              <a:rPr lang="zh-CN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→肺</a:t>
            </a:r>
            <a:r>
              <a:rPr lang="zh-TW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臟</a:t>
            </a:r>
            <a:r>
              <a:rPr lang="zh-CN" altLang="en-US" sz="3600" b="1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→</a:t>
            </a:r>
            <a:endParaRPr lang="en-US" altLang="zh-CN" sz="3600" b="1" dirty="0" smtClean="0">
              <a:solidFill>
                <a:srgbClr val="12121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en-US" sz="3600" b="1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肺部微血管（</a:t>
            </a:r>
            <a:r>
              <a:rPr lang="zh-TW" altLang="en-US" sz="3600" b="1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進</a:t>
            </a:r>
            <a:r>
              <a:rPr lang="zh-CN" altLang="en-US" sz="3600" b="1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</a:t>
            </a:r>
            <a:r>
              <a:rPr lang="zh-TW" altLang="en-US" sz="3600" b="1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二氧化碳和</a:t>
            </a:r>
            <a:r>
              <a:rPr lang="zh-CN" altLang="en-US" sz="3600" b="1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氧</a:t>
            </a:r>
            <a:r>
              <a:rPr lang="zh-TW" altLang="en-US" sz="3600" b="1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氣交換</a:t>
            </a:r>
            <a:r>
              <a:rPr lang="zh-CN" altLang="en-US" sz="3600" b="1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CN" sz="3600" b="1" dirty="0" smtClean="0">
              <a:solidFill>
                <a:srgbClr val="12121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en-US" sz="3600" b="1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→</a:t>
            </a:r>
            <a:r>
              <a:rPr lang="zh-CN" altLang="en-US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肺</a:t>
            </a:r>
            <a:r>
              <a:rPr lang="zh-CN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静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脈</a:t>
            </a:r>
            <a:r>
              <a:rPr lang="zh-CN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→</a:t>
            </a:r>
            <a:r>
              <a:rPr lang="zh-CN" altLang="en-US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左</a:t>
            </a:r>
            <a:r>
              <a:rPr lang="zh-CN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心房→</a:t>
            </a:r>
            <a:r>
              <a:rPr lang="zh-CN" altLang="en-US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左</a:t>
            </a:r>
            <a:r>
              <a:rPr lang="zh-CN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心室</a:t>
            </a:r>
            <a:r>
              <a:rPr lang="zh-CN" altLang="en-US" b="0" i="0" dirty="0" smtClean="0">
                <a:solidFill>
                  <a:srgbClr val="121212"/>
                </a:solidFill>
                <a:effectLst/>
                <a:latin typeface="-apple-system"/>
              </a:rPr>
              <a:t/>
            </a:r>
            <a:br>
              <a:rPr lang="zh-CN" altLang="en-US" b="0" i="0" dirty="0" smtClean="0">
                <a:solidFill>
                  <a:srgbClr val="121212"/>
                </a:solidFill>
                <a:effectLst/>
                <a:latin typeface="-apple-system"/>
              </a:rPr>
            </a:br>
            <a:endParaRPr lang="zh-CN" altLang="en-US" b="0" i="0" dirty="0" smtClean="0">
              <a:solidFill>
                <a:srgbClr val="121212"/>
              </a:solidFill>
              <a:effectLst/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2691772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638300" y="431800"/>
            <a:ext cx="106807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CN" altLang="en-US" sz="3400" b="1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具体的循环路径</a:t>
            </a:r>
            <a:endParaRPr lang="zh-CN" altLang="en-US" sz="3400" dirty="0">
              <a:solidFill>
                <a:srgbClr val="12121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+mj-lt"/>
              <a:buAutoNum type="arabicPeriod"/>
            </a:pP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先由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臟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CN" altLang="en-US" sz="32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右心房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出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發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此一大血管是</a:t>
            </a:r>
            <a:r>
              <a:rPr lang="zh-CN" altLang="en-US" sz="32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肺</a:t>
            </a:r>
            <a:r>
              <a:rPr lang="zh-TW" altLang="en-US" sz="32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動脈</a:t>
            </a:r>
            <a:endParaRPr lang="en-US" altLang="zh-TW" sz="320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2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CN" altLang="en-US" sz="32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缺氧</a:t>
            </a:r>
            <a:r>
              <a:rPr lang="zh-CN" altLang="en-US" sz="32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32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動脈</a:t>
            </a:r>
            <a:r>
              <a:rPr lang="zh-CN" altLang="en-US" sz="32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血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CN" altLang="en-US" sz="3200" dirty="0">
              <a:solidFill>
                <a:srgbClr val="12121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將從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上下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静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脈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送回心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臟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缺氧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血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從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分支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維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CN" altLang="en-US" sz="32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左</a:t>
            </a:r>
            <a:r>
              <a:rPr lang="zh-CN" altLang="en-US" sz="32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肺</a:t>
            </a:r>
            <a:r>
              <a:rPr lang="zh-TW" altLang="en-US" sz="32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 </a:t>
            </a:r>
            <a:endParaRPr lang="en-US" altLang="zh-TW" sz="320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脈</a:t>
            </a:r>
            <a:r>
              <a:rPr lang="zh-CN" altLang="en-US" sz="32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zh-CN" altLang="en-US" sz="32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右</a:t>
            </a:r>
            <a:r>
              <a:rPr lang="zh-CN" altLang="en-US" sz="32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肺</a:t>
            </a:r>
            <a:r>
              <a:rPr lang="zh-TW" altLang="en-US" sz="32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動脈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送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往左右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肺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CN" altLang="en-US" sz="3200" dirty="0">
              <a:solidFill>
                <a:srgbClr val="12121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動脈繼續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分支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動脈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微血管，至肺部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微血管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進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氣 </a:t>
            </a:r>
            <a:endParaRPr lang="en-US" altLang="zh-TW" sz="3200" dirty="0" smtClean="0">
              <a:solidFill>
                <a:srgbClr val="12121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體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交换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CN" altLang="en-US" sz="3200" dirty="0">
              <a:solidFill>
                <a:srgbClr val="12121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肺泡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中的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氧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氣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分子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送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至血液中，而缺氧血中的二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氧化</a:t>
            </a:r>
            <a:endParaRPr lang="en-US" altLang="zh-CN" sz="3200" dirty="0" smtClean="0">
              <a:solidFill>
                <a:srgbClr val="12121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碳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送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至肺泡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zh-TW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接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下来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再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將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完成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氣體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交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换的充氧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血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 </a:t>
            </a:r>
            <a:endParaRPr lang="en-US" altLang="zh-TW" sz="3200" dirty="0" smtClean="0">
              <a:solidFill>
                <a:srgbClr val="12121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由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微血管聚集的</a:t>
            </a:r>
            <a:r>
              <a:rPr lang="zh-CN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</a:t>
            </a:r>
            <a:r>
              <a:rPr lang="zh-CN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静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脈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，小静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脈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聚集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zh-CN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大静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脈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回</a:t>
            </a:r>
            <a:r>
              <a:rPr lang="zh-CN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左</a:t>
            </a:r>
            <a:r>
              <a:rPr lang="zh-CN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心房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</a:p>
          <a:p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再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到</a:t>
            </a:r>
            <a:r>
              <a:rPr lang="zh-CN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左心室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繼續進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循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環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CN" altLang="en-US" sz="3200" dirty="0">
              <a:solidFill>
                <a:srgbClr val="12121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96130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05100" y="139700"/>
            <a:ext cx="5410200" cy="1054100"/>
          </a:xfrm>
        </p:spPr>
        <p:txBody>
          <a:bodyPr/>
          <a:lstStyle/>
          <a:p>
            <a:r>
              <a:rPr lang="zh-TW" altLang="en-US" dirty="0" smtClean="0"/>
              <a:t>    </a:t>
            </a:r>
            <a:r>
              <a:rPr lang="zh-TW" altLang="en-US" sz="5400" b="1" dirty="0" smtClean="0">
                <a:solidFill>
                  <a:srgbClr val="C20E39"/>
                </a:solidFill>
              </a:rPr>
              <a:t>為什麼 </a:t>
            </a:r>
            <a:r>
              <a:rPr lang="en-US" altLang="zh-TW" sz="5400" b="1" dirty="0" smtClean="0">
                <a:solidFill>
                  <a:srgbClr val="C20E39"/>
                </a:solidFill>
              </a:rPr>
              <a:t>why</a:t>
            </a:r>
            <a:r>
              <a:rPr lang="zh-TW" altLang="en-US" sz="5400" b="1" dirty="0" smtClean="0">
                <a:solidFill>
                  <a:srgbClr val="C20E39"/>
                </a:solidFill>
              </a:rPr>
              <a:t>？</a:t>
            </a:r>
            <a:endParaRPr lang="zh-TW" altLang="en-US" sz="5400" b="1" dirty="0">
              <a:solidFill>
                <a:srgbClr val="C20E39"/>
              </a:solidFill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39800" y="1460500"/>
            <a:ext cx="10744200" cy="6489700"/>
          </a:xfrm>
        </p:spPr>
        <p:txBody>
          <a:bodyPr>
            <a:normAutofit/>
          </a:bodyPr>
          <a:lstStyle/>
          <a:p>
            <a:r>
              <a:rPr lang="zh-CN" altLang="en-US" sz="6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充</a:t>
            </a:r>
            <a:r>
              <a:rPr lang="zh-CN" altLang="en-US" sz="6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氧血</a:t>
            </a:r>
            <a:r>
              <a:rPr lang="zh-CN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CN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CN" altLang="en-US" sz="5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肺</a:t>
            </a:r>
            <a:r>
              <a:rPr lang="zh-CN" altLang="en-US" sz="5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静</a:t>
            </a:r>
            <a:r>
              <a:rPr lang="zh-TW" altLang="en-US" sz="5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脈、</a:t>
            </a:r>
            <a:r>
              <a:rPr lang="zh-CN" altLang="en-US" sz="5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左心房</a:t>
            </a:r>
            <a:r>
              <a:rPr lang="zh-TW" altLang="en-US" sz="5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5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左心室</a:t>
            </a:r>
            <a:r>
              <a:rPr lang="zh-TW" altLang="en-US" sz="5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5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</a:t>
            </a:r>
            <a:r>
              <a:rPr lang="zh-TW" altLang="en-US" sz="5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動脈</a:t>
            </a:r>
            <a:endParaRPr lang="en-US" altLang="zh-TW" sz="50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5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20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CN" altLang="en-US" sz="60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缺氧血</a:t>
            </a:r>
            <a:r>
              <a:rPr lang="zh-CN" altLang="en-US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CN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sz="4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肺</a:t>
            </a:r>
            <a:r>
              <a:rPr lang="zh-TW" altLang="en-US" sz="4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動脈、</a:t>
            </a:r>
            <a:r>
              <a:rPr lang="zh-CN" altLang="en-US" sz="4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右心房</a:t>
            </a:r>
            <a:r>
              <a:rPr lang="zh-TW" altLang="en-US" sz="4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4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右心室</a:t>
            </a:r>
            <a:r>
              <a:rPr lang="zh-TW" altLang="en-US" sz="4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CN" altLang="en-US" sz="4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TW" altLang="en-US" sz="4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</a:t>
            </a:r>
            <a:r>
              <a:rPr lang="zh-CN" altLang="en-US" sz="4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腔</a:t>
            </a:r>
            <a:r>
              <a:rPr lang="zh-CN" altLang="en-US" sz="4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静</a:t>
            </a:r>
            <a:r>
              <a:rPr lang="zh-TW" altLang="en-US" sz="4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脈</a:t>
            </a:r>
            <a:endParaRPr lang="en-US" altLang="zh-TW" sz="48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en-US" sz="4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</a:t>
            </a:r>
            <a:endParaRPr lang="en-US" altLang="zh-TW" sz="48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8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3388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700" y="215900"/>
            <a:ext cx="5638800" cy="6515099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3725" y="0"/>
            <a:ext cx="2361924" cy="2098675"/>
          </a:xfrm>
          <a:prstGeom prst="rect">
            <a:avLst/>
          </a:prstGeom>
        </p:spPr>
      </p:pic>
      <p:pic>
        <p:nvPicPr>
          <p:cNvPr id="4" name="Picture 4" descr="https://pic4.zhimg.com/80/v2-bd05bc6aea7880d4a0ba8067bb43f8d3_720w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5311" y="2276475"/>
            <a:ext cx="3316289" cy="4480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5476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197458" y="239785"/>
            <a:ext cx="5640387" cy="1043581"/>
          </a:xfrm>
        </p:spPr>
        <p:txBody>
          <a:bodyPr>
            <a:normAutofit/>
          </a:bodyPr>
          <a:lstStyle/>
          <a:p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心血管循環系統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97129" y="2297566"/>
            <a:ext cx="9766299" cy="1788472"/>
          </a:xfrm>
        </p:spPr>
        <p:txBody>
          <a:bodyPr/>
          <a:lstStyle/>
          <a:p>
            <a:r>
              <a:rPr lang="zh-TW" altLang="en-US" sz="48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右</a:t>
            </a:r>
            <a:r>
              <a:rPr lang="zh-CN" altLang="en-US" sz="48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心室</a:t>
            </a:r>
            <a:r>
              <a:rPr lang="zh-TW" altLang="en-US" sz="48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肺動脈  </a:t>
            </a:r>
            <a:r>
              <a:rPr lang="zh-CN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肺静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脈</a:t>
            </a:r>
            <a:r>
              <a:rPr lang="zh-TW" altLang="en-US" sz="4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CN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左心房</a:t>
            </a:r>
            <a:endParaRPr lang="en-US" altLang="zh-CN" sz="4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左</a:t>
            </a:r>
            <a:r>
              <a:rPr lang="zh-CN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室 </a:t>
            </a:r>
            <a:endParaRPr lang="zh-TW" altLang="en-US" sz="4800" dirty="0">
              <a:solidFill>
                <a:srgbClr val="FF0000"/>
              </a:solidFill>
            </a:endParaRPr>
          </a:p>
          <a:p>
            <a:endParaRPr lang="zh-TW" altLang="en-US" sz="4800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657300" y="1386778"/>
            <a:ext cx="767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左</a:t>
            </a:r>
            <a:r>
              <a:rPr lang="zh-CN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心室</a:t>
            </a:r>
            <a:endParaRPr lang="en-US" altLang="zh-TW" sz="48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向右箭號 4"/>
          <p:cNvSpPr/>
          <p:nvPr/>
        </p:nvSpPr>
        <p:spPr>
          <a:xfrm>
            <a:off x="2852782" y="1707351"/>
            <a:ext cx="508000" cy="25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3560849" y="1400817"/>
            <a:ext cx="69598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主動脈</a:t>
            </a: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48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靜脈      </a:t>
            </a:r>
            <a:endParaRPr lang="zh-TW" altLang="en-US" sz="4800" dirty="0">
              <a:solidFill>
                <a:srgbClr val="0000FF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8528167" y="1297405"/>
            <a:ext cx="20256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右心房</a:t>
            </a:r>
            <a:r>
              <a:rPr lang="zh-TW" altLang="en-US" sz="4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4800" dirty="0">
              <a:solidFill>
                <a:srgbClr val="0000FF"/>
              </a:solidFill>
            </a:endParaRPr>
          </a:p>
        </p:txBody>
      </p:sp>
      <p:sp>
        <p:nvSpPr>
          <p:cNvPr id="8" name="向右箭號 7"/>
          <p:cNvSpPr/>
          <p:nvPr/>
        </p:nvSpPr>
        <p:spPr>
          <a:xfrm>
            <a:off x="5756331" y="1698463"/>
            <a:ext cx="508000" cy="25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向右箭號 8"/>
          <p:cNvSpPr/>
          <p:nvPr/>
        </p:nvSpPr>
        <p:spPr>
          <a:xfrm>
            <a:off x="7850418" y="1689315"/>
            <a:ext cx="508000" cy="25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向右箭號 9"/>
          <p:cNvSpPr/>
          <p:nvPr/>
        </p:nvSpPr>
        <p:spPr>
          <a:xfrm>
            <a:off x="857367" y="2691652"/>
            <a:ext cx="508000" cy="25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向右箭號 10"/>
          <p:cNvSpPr/>
          <p:nvPr/>
        </p:nvSpPr>
        <p:spPr>
          <a:xfrm>
            <a:off x="3560849" y="2634604"/>
            <a:ext cx="508000" cy="25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向右箭號 11"/>
          <p:cNvSpPr/>
          <p:nvPr/>
        </p:nvSpPr>
        <p:spPr>
          <a:xfrm>
            <a:off x="6264331" y="2634604"/>
            <a:ext cx="508000" cy="25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向右箭號 12"/>
          <p:cNvSpPr/>
          <p:nvPr/>
        </p:nvSpPr>
        <p:spPr>
          <a:xfrm>
            <a:off x="8713813" y="2578370"/>
            <a:ext cx="508000" cy="348606"/>
          </a:xfrm>
          <a:prstGeom prst="rightArrow">
            <a:avLst>
              <a:gd name="adj1" fmla="val 4271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向右箭號 13"/>
          <p:cNvSpPr/>
          <p:nvPr/>
        </p:nvSpPr>
        <p:spPr>
          <a:xfrm>
            <a:off x="2106613" y="3512670"/>
            <a:ext cx="508000" cy="25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0469" y="3931770"/>
            <a:ext cx="2591344" cy="230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102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89027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045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52600" y="342900"/>
            <a:ext cx="10147300" cy="6045200"/>
          </a:xfrm>
        </p:spPr>
        <p:txBody>
          <a:bodyPr>
            <a:noAutofit/>
          </a:bodyPr>
          <a:lstStyle/>
          <a:p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肺循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環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</a:t>
            </a:r>
            <a:r>
              <a:rPr lang="zh-CN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右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心室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開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始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CN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静</a:t>
            </a:r>
            <a:r>
              <a:rPr lang="zh-TW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脈</a:t>
            </a:r>
            <a:r>
              <a:rPr lang="zh-CN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血</a:t>
            </a:r>
            <a:r>
              <a:rPr lang="zh-CN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被</a:t>
            </a:r>
            <a:r>
              <a:rPr lang="zh-CN" altLang="en-US" sz="36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右心室</a:t>
            </a:r>
            <a:r>
              <a:rPr lang="zh-CN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搏出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CN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CN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</a:t>
            </a:r>
            <a:r>
              <a:rPr lang="zh-CN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肺</a:t>
            </a:r>
            <a:r>
              <a:rPr lang="zh-TW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動脈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到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達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肺泡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周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圍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的毛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細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血管</a:t>
            </a:r>
            <a:r>
              <a:rPr lang="zh-CN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网，在此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排</a:t>
            </a:r>
            <a:r>
              <a:rPr lang="en-US" altLang="zh-CN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CN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出</a:t>
            </a:r>
            <a:r>
              <a:rPr lang="zh-CN" altLang="en-US" sz="36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二氧化碳</a:t>
            </a:r>
            <a:r>
              <a:rPr lang="zh-CN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，吸收新鲜</a:t>
            </a:r>
            <a:r>
              <a:rPr lang="zh-CN" altLang="en-US" sz="36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氧</a:t>
            </a:r>
            <a:r>
              <a:rPr lang="zh-TW" altLang="en-US" sz="36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氣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，然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後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</a:t>
            </a:r>
            <a:r>
              <a:rPr lang="zh-CN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肺静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脈</a:t>
            </a:r>
            <a:r>
              <a:rPr lang="en-US" altLang="zh-TW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流</a:t>
            </a:r>
            <a:r>
              <a:rPr lang="zh-CN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回</a:t>
            </a:r>
            <a:r>
              <a:rPr lang="zh-CN" altLang="en-US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左心房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CN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CN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CN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CN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CN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左</a:t>
            </a:r>
            <a:r>
              <a:rPr lang="zh-CN" altLang="en-US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心房</a:t>
            </a:r>
            <a:r>
              <a:rPr lang="zh-CN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的血再入</a:t>
            </a:r>
            <a:r>
              <a:rPr lang="zh-CN" altLang="en-US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左心室</a:t>
            </a:r>
            <a:r>
              <a:rPr lang="zh-CN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又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大循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環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遍</a:t>
            </a:r>
            <a:r>
              <a:rPr lang="zh-CN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布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全身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CN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CN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血液通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過體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循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環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zh-CN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肺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循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環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</a:t>
            </a:r>
            <a:r>
              <a:rPr lang="zh-CN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断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地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運轉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CN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完成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了</a:t>
            </a:r>
            <a:r>
              <a:rPr lang="en-US" altLang="zh-CN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CN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血液循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環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的重要</a:t>
            </a:r>
            <a:r>
              <a:rPr lang="zh-CN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任务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CN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CN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0795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139700"/>
            <a:ext cx="7709299" cy="645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pic4.zhimg.com/80/v2-bd05bc6aea7880d4a0ba8067bb43f8d3_720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5175" y="894885"/>
            <a:ext cx="3425825" cy="4628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5182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06400" y="147747"/>
            <a:ext cx="11544300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                 </a:t>
            </a:r>
            <a:r>
              <a:rPr lang="zh-CN" altLang="en-US" sz="44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体循</a:t>
            </a:r>
            <a:r>
              <a:rPr lang="zh-TW" altLang="en-US" sz="44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環</a:t>
            </a:r>
            <a:endParaRPr lang="zh-CN" altLang="en-US" sz="4400" b="1" i="0" dirty="0" smtClean="0">
              <a:solidFill>
                <a:srgbClr val="121212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体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循</a:t>
            </a:r>
            <a:r>
              <a:rPr lang="zh-TW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環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（又</a:t>
            </a:r>
            <a:r>
              <a:rPr lang="zh-TW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稱為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大循</a:t>
            </a:r>
            <a:r>
              <a:rPr lang="zh-TW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環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是心血管循环系统中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CN" sz="3600" b="1" i="0" dirty="0" smtClean="0">
              <a:solidFill>
                <a:srgbClr val="121212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携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带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充氧血</a:t>
            </a:r>
            <a:r>
              <a:rPr lang="zh-TW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離開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心</a:t>
            </a:r>
            <a:r>
              <a:rPr lang="zh-TW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臟。</a:t>
            </a:r>
            <a:endParaRPr lang="zh-CN" altLang="en-US" sz="3600" b="1" i="0" dirty="0" smtClean="0">
              <a:solidFill>
                <a:srgbClr val="121212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進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入身</a:t>
            </a:r>
            <a:r>
              <a:rPr lang="zh-TW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體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各部位</a:t>
            </a:r>
            <a:r>
              <a:rPr lang="zh-TW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進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行</a:t>
            </a:r>
            <a:r>
              <a:rPr lang="zh-TW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氣體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交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换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zh-TW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運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输</a:t>
            </a:r>
            <a:r>
              <a:rPr lang="zh-TW" altLang="en-US" sz="3600" b="1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養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分</a:t>
            </a:r>
            <a:r>
              <a:rPr lang="zh-TW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後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將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缺氧血</a:t>
            </a:r>
            <a:endParaRPr lang="en-US" altLang="zh-CN" sz="3600" b="1" i="0" dirty="0" smtClean="0">
              <a:solidFill>
                <a:srgbClr val="121212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带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回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心</a:t>
            </a:r>
            <a:r>
              <a:rPr lang="zh-TW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臟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部分。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相</a:t>
            </a:r>
            <a:r>
              <a:rPr lang="zh-TW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對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于</a:t>
            </a:r>
            <a:r>
              <a:rPr lang="zh-TW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體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循</a:t>
            </a:r>
            <a:r>
              <a:rPr lang="zh-TW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環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另一种血液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循</a:t>
            </a:r>
            <a:r>
              <a:rPr lang="zh-TW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環則稱為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肺循</a:t>
            </a:r>
            <a:r>
              <a:rPr lang="zh-TW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環</a:t>
            </a:r>
            <a:r>
              <a:rPr lang="zh-TW" altLang="en-US" sz="3600" b="1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endParaRPr lang="en-US" altLang="zh-TW" sz="3600" b="1" dirty="0" smtClean="0">
              <a:solidFill>
                <a:srgbClr val="12121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（又</a:t>
            </a:r>
            <a:r>
              <a:rPr lang="zh-TW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稱為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小循</a:t>
            </a:r>
            <a:r>
              <a:rPr lang="zh-TW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環</a:t>
            </a:r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）。</a:t>
            </a:r>
            <a:endParaRPr lang="en-US" altLang="zh-CN" sz="3600" b="1" i="0" dirty="0" smtClean="0">
              <a:solidFill>
                <a:srgbClr val="121212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CN" sz="3600" b="1" i="0" dirty="0" smtClean="0">
              <a:solidFill>
                <a:srgbClr val="121212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3600" b="1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</a:t>
            </a:r>
            <a:r>
              <a:rPr lang="zh-CN" altLang="en-US" sz="3600" b="1" dirty="0" smtClean="0">
                <a:solidFill>
                  <a:srgbClr val="C20E3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循</a:t>
            </a:r>
            <a:r>
              <a:rPr lang="zh-TW" altLang="en-US" sz="3600" b="1" dirty="0" smtClean="0">
                <a:solidFill>
                  <a:srgbClr val="C20E3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環</a:t>
            </a:r>
            <a:r>
              <a:rPr lang="zh-CN" altLang="en-US" sz="3600" b="1" dirty="0" smtClean="0">
                <a:solidFill>
                  <a:srgbClr val="C20E3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方式</a:t>
            </a:r>
            <a:r>
              <a:rPr lang="zh-CN" altLang="en-US" sz="3600" b="1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如下：</a:t>
            </a:r>
          </a:p>
          <a:p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CN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左</a:t>
            </a:r>
            <a:r>
              <a:rPr lang="zh-CN" altLang="en-US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心室→</a:t>
            </a:r>
            <a:r>
              <a:rPr lang="zh-CN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動脈</a:t>
            </a:r>
            <a:r>
              <a:rPr lang="zh-CN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→小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動脈</a:t>
            </a:r>
            <a:r>
              <a:rPr lang="zh-CN" altLang="en-US" sz="3600" b="1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→</a:t>
            </a:r>
            <a:r>
              <a:rPr lang="zh-TW" altLang="en-US" sz="3600" b="1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組織微血管</a:t>
            </a:r>
            <a:r>
              <a:rPr lang="zh-CN" altLang="en-US" sz="3600" b="1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→</a:t>
            </a:r>
            <a:r>
              <a:rPr lang="zh-CN" altLang="en-US" sz="36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</a:t>
            </a:r>
            <a:r>
              <a:rPr lang="zh-CN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静</a:t>
            </a:r>
            <a:r>
              <a:rPr lang="zh-TW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脈</a:t>
            </a:r>
            <a:r>
              <a:rPr lang="zh-CN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→</a:t>
            </a:r>
            <a:r>
              <a:rPr lang="zh-TW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3600" b="1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CN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大静</a:t>
            </a:r>
            <a:r>
              <a:rPr lang="zh-TW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脈</a:t>
            </a:r>
            <a:r>
              <a:rPr lang="zh-CN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CN" altLang="en-US" sz="36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上、下腔</a:t>
            </a:r>
            <a:r>
              <a:rPr lang="zh-CN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静</a:t>
            </a:r>
            <a:r>
              <a:rPr lang="zh-TW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脈</a:t>
            </a:r>
            <a:r>
              <a:rPr lang="zh-CN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脉</a:t>
            </a:r>
            <a:r>
              <a:rPr lang="zh-CN" altLang="en-US" sz="36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）→右心房</a:t>
            </a:r>
          </a:p>
          <a:p>
            <a:pPr lvl="1"/>
            <a:endParaRPr lang="zh-CN" altLang="en-US" sz="3600" b="1" dirty="0">
              <a:solidFill>
                <a:srgbClr val="12121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600" dirty="0"/>
          </a:p>
          <a:p>
            <a:endParaRPr lang="zh-CN" altLang="en-US" sz="3600" b="1" i="0" dirty="0" smtClean="0">
              <a:solidFill>
                <a:srgbClr val="121212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CN" altLang="en-US" sz="3600" b="1" i="0" dirty="0" smtClean="0">
                <a:solidFill>
                  <a:srgbClr val="121212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CN" altLang="en-US" sz="3600" b="1" i="0" dirty="0" smtClean="0">
              <a:solidFill>
                <a:srgbClr val="121212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en-US" b="0" i="0" dirty="0" smtClean="0">
                <a:solidFill>
                  <a:srgbClr val="121212"/>
                </a:solidFill>
                <a:effectLst/>
                <a:latin typeface="-apple-system"/>
              </a:rPr>
              <a:t/>
            </a:r>
            <a:br>
              <a:rPr lang="zh-CN" altLang="en-US" b="0" i="0" dirty="0" smtClean="0">
                <a:solidFill>
                  <a:srgbClr val="121212"/>
                </a:solidFill>
                <a:effectLst/>
                <a:latin typeface="-apple-system"/>
              </a:rPr>
            </a:br>
            <a:r>
              <a:rPr lang="zh-TW" altLang="en-US" b="0" i="0" dirty="0" smtClean="0">
                <a:solidFill>
                  <a:srgbClr val="121212"/>
                </a:solidFill>
                <a:effectLst/>
                <a:latin typeface="-apple-system"/>
              </a:rPr>
              <a:t> </a:t>
            </a:r>
            <a:endParaRPr lang="zh-CN" altLang="en-US" b="0" i="0" dirty="0" smtClean="0">
              <a:solidFill>
                <a:srgbClr val="121212"/>
              </a:solidFill>
              <a:effectLst/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3133213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27200" y="114300"/>
            <a:ext cx="10286205" cy="6591300"/>
          </a:xfrm>
        </p:spPr>
        <p:txBody>
          <a:bodyPr>
            <a:noAutofit/>
          </a:bodyPr>
          <a:lstStyle/>
          <a:p>
            <a:r>
              <a:rPr lang="zh-CN" altLang="en-US" sz="4000" b="1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具体的</a:t>
            </a:r>
            <a:r>
              <a:rPr lang="zh-CN" altLang="en-US" sz="4000" b="1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循</a:t>
            </a:r>
            <a:r>
              <a:rPr lang="zh-TW" altLang="en-US" sz="4000" b="1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環</a:t>
            </a:r>
            <a:r>
              <a:rPr lang="zh-CN" altLang="en-US" sz="4000" b="1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路</a:t>
            </a:r>
            <a:r>
              <a:rPr lang="zh-CN" altLang="en-US" sz="4000" b="1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径</a:t>
            </a:r>
            <a:r>
              <a:rPr lang="zh-CN" altLang="en-US" sz="40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CN" altLang="en-US" sz="40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先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由</a:t>
            </a:r>
            <a:r>
              <a:rPr lang="zh-CN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左心室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将从</a:t>
            </a:r>
            <a:r>
              <a:rPr lang="zh-CN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肺</a:t>
            </a:r>
            <a:r>
              <a:rPr lang="zh-CN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静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脈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送回心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臟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充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滿營養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和氧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氣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en-US" altLang="zh-CN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CN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充氧血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從</a:t>
            </a:r>
            <a:r>
              <a:rPr lang="zh-CN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</a:t>
            </a:r>
            <a:r>
              <a:rPr lang="zh-CN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（主</a:t>
            </a:r>
            <a:r>
              <a:rPr lang="zh-CN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動脈</a:t>
            </a:r>
            <a:r>
              <a:rPr lang="zh-TW" altLang="en-US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輸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出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至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身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部位组织的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微血管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進行養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分的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運輸</a:t>
            </a:r>
            <a:r>
              <a:rPr lang="en-US" altLang="zh-TW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以及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氣體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交换。</a:t>
            </a:r>
            <a:b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由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動脈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漸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支出</a:t>
            </a:r>
            <a:r>
              <a:rPr lang="zh-CN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動脈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再分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支出微血管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b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微血管中，血液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中的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養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以及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氧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氣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分子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送至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組織</a:t>
            </a:r>
            <a:r>
              <a:rPr lang="en-US" altLang="zh-TW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細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胞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組織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细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胞中的二氧化碳分子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以及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廢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物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則會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送</a:t>
            </a:r>
            <a:r>
              <a:rPr lang="en-US" altLang="zh-CN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CN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至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血液中。</a:t>
            </a:r>
            <a:b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接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下来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再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將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完成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交换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運輸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缺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氧血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經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由</a:t>
            </a:r>
            <a:r>
              <a:rPr lang="zh-CN" altLang="en-US" sz="32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上下大</a:t>
            </a:r>
            <a:r>
              <a:rPr lang="zh-CN" altLang="en-US" sz="32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静</a:t>
            </a:r>
            <a:r>
              <a:rPr lang="zh-TW" altLang="en-US" sz="32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脈</a:t>
            </a:r>
            <a:r>
              <a:rPr lang="en-US" altLang="zh-TW" sz="32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2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2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送回</a:t>
            </a:r>
            <a:r>
              <a:rPr lang="zh-CN" altLang="en-US" sz="32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右</a:t>
            </a:r>
            <a:r>
              <a:rPr lang="zh-CN" altLang="en-US" sz="32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心房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而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繼續進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肺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循</a:t>
            </a:r>
            <a:r>
              <a:rPr lang="zh-TW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環</a:t>
            </a:r>
            <a:r>
              <a:rPr lang="zh-CN" altLang="en-US" sz="3200" dirty="0" smtClean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CN" altLang="en-US" sz="3200" dirty="0">
                <a:solidFill>
                  <a:srgbClr val="12121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88863542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408</TotalTime>
  <Words>487</Words>
  <Application>Microsoft Office PowerPoint</Application>
  <PresentationFormat>寬螢幕</PresentationFormat>
  <Paragraphs>56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9" baseType="lpstr">
      <vt:lpstr>-apple-system</vt:lpstr>
      <vt:lpstr>幼圆</vt:lpstr>
      <vt:lpstr>微軟正黑體</vt:lpstr>
      <vt:lpstr>標楷體</vt:lpstr>
      <vt:lpstr>Arial</vt:lpstr>
      <vt:lpstr>Century Gothic</vt:lpstr>
      <vt:lpstr>Wingdings 3</vt:lpstr>
      <vt:lpstr>絲縷</vt:lpstr>
      <vt:lpstr>體循環和肺循環</vt:lpstr>
      <vt:lpstr>    為什麼 why？</vt:lpstr>
      <vt:lpstr>PowerPoint 簡報</vt:lpstr>
      <vt:lpstr>心血管循環系統</vt:lpstr>
      <vt:lpstr>PowerPoint 簡報</vt:lpstr>
      <vt:lpstr>1.肺循環自右心室開始。静脈血被右心室搏出，   經肺動脈到達肺泡周圍的毛細血管网，在此排   出二氧化碳，吸收新鲜氧氣，然後再經肺静脈   流回左心房。  2.左心房的血再入左心室，又經大循環遍布全身。   3.血液通過體循環和肺循環不断地運轉，完成了   血液循環的重要任务。 </vt:lpstr>
      <vt:lpstr>PowerPoint 簡報</vt:lpstr>
      <vt:lpstr>PowerPoint 簡報</vt:lpstr>
      <vt:lpstr>具体的循環路径 1.先由左心室将从肺静脈送回心臟充滿營養和氧氣的   充氧血從大（主）動脈輸出至身體各部位组织的微血管進行養分的運輸   以及氣體的交换。 2.由動脈漸分支出小動脈，再分支出微血管。 3.在微血管中，血液中的養分以及氧氣分子會送至組織   細胞中，組織细胞中的二氧化碳分子以及廢物則會送   至血液中。 4.接下来再將完成交换及運輸的缺氧血經由上下大静脈   送回右心房，而繼續進行肺循環。 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體循環和肺循環</dc:title>
  <dc:creator>User</dc:creator>
  <cp:lastModifiedBy>User</cp:lastModifiedBy>
  <cp:revision>26</cp:revision>
  <dcterms:created xsi:type="dcterms:W3CDTF">2021-05-31T03:36:50Z</dcterms:created>
  <dcterms:modified xsi:type="dcterms:W3CDTF">2021-06-01T06:28:31Z</dcterms:modified>
</cp:coreProperties>
</file>