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4" r:id="rId7"/>
    <p:sldId id="265" r:id="rId8"/>
    <p:sldId id="258" r:id="rId9"/>
    <p:sldId id="266" r:id="rId10"/>
    <p:sldId id="267" r:id="rId11"/>
    <p:sldId id="259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E39"/>
    <a:srgbClr val="C1C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kpe.net/hkdsepe/movement_analysis/force.htm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gif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gif"/><Relationship Id="rId4" Type="http://schemas.openxmlformats.org/officeDocument/2006/relationships/image" Target="../media/image17.gif"/><Relationship Id="rId9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kpe.net/hkdsepe/movement_analysis/force.htm" TargetMode="External"/><Relationship Id="rId2" Type="http://schemas.openxmlformats.org/officeDocument/2006/relationships/hyperlink" Target="http://www.hkpe.net/hkdsepe/movement_analysis/acceleration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hyperlink" Target="http://www.hkpe.net/hkdsepe/movement_analysis/mass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98512" y="780085"/>
            <a:ext cx="10212388" cy="4338015"/>
          </a:xfrm>
        </p:spPr>
        <p:txBody>
          <a:bodyPr>
            <a:noAutofit/>
          </a:bodyPr>
          <a:lstStyle/>
          <a:p>
            <a:r>
              <a:rPr lang="zh-TW" altLang="zh-TW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牛頓三大定律</a:t>
            </a:r>
            <a:r>
              <a:rPr lang="zh-TW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1)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牛頓第一定律：</a:t>
            </a:r>
            <a:r>
              <a:rPr lang="zh-TW" altLang="en-US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慣性定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律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2)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牛頓第二定律</a:t>
            </a:r>
            <a:r>
              <a:rPr lang="zh-TW" altLang="en-US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：運動定律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en-US" sz="5000" b="1" cap="none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牛頓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第三定律：作用反作用</a:t>
            </a:r>
            <a: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50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5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8067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19212" y="4762500"/>
            <a:ext cx="8689976" cy="1371599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48709"/>
            <a:ext cx="123571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7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kumimoji="0" lang="en-US" altLang="zh-TW" sz="7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            </a:t>
            </a:r>
            <a:r>
              <a:rPr kumimoji="0" lang="zh-TW" altLang="en-US" sz="40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討論：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甲、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牛頓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N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：使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6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1kg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的物體產生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公尺／秒</a:t>
            </a:r>
            <a:r>
              <a:rPr kumimoji="0" lang="en-US" altLang="zh-TW" sz="3600" b="1" i="0" u="none" strike="noStrike" cap="none" normalizeH="0" baseline="3000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所需的外力。</a:t>
            </a:r>
            <a:b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公斤重＝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9.8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牛頓。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乙、在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無重力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的地方不能用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天平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測量物體質量，但可以利用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牛頓第二定律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來測量物體的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，即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m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＝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F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／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kumimoji="0" lang="zh-TW" altLang="en-US" sz="36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丙、牛頓第二定律在任何星球或太空中皆可以適用，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kumimoji="0" lang="en-US" altLang="zh-TW" sz="3600" b="1" i="0" u="none" strike="noStrike" cap="none" normalizeH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這是因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任何地方質量皆相同</a:t>
            </a:r>
            <a:r>
              <a:rPr kumimoji="0" lang="zh-TW" altLang="en-US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，因此結果相同。</a:t>
            </a:r>
          </a:p>
        </p:txBody>
      </p:sp>
    </p:spTree>
    <p:extLst>
      <p:ext uri="{BB962C8B-B14F-4D97-AF65-F5344CB8AC3E}">
        <p14:creationId xmlns:p14="http://schemas.microsoft.com/office/powerpoint/2010/main" val="237023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94943" y="526534"/>
            <a:ext cx="112646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牛頓第三運動定律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4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與反作用定律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0642" y="1912035"/>
            <a:ext cx="1127795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當一個物體的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力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於另外一個物體時，第二個物體必然會對第一個物體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產生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一個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大小相等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方向相反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反作用力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9841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8900" y="1511300"/>
            <a:ext cx="11988800" cy="46990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牛頓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第三運動定律：甲、乙二物體有力的交互作用時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甲施力於乙時，乙亦必同時施反作用力於甲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且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力大小相等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方向相反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作用在同一直線上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特性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兩物體發生力的交互作用，作用力與反作力作用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3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不同</a:t>
            </a:r>
            <a:r>
              <a:rPr lang="en-US" altLang="zh-TW" sz="3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39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3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上，不能抵消</a:t>
            </a:r>
            <a:r>
              <a:rPr lang="zh-TW" altLang="en-US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9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當兩物體發生方的交互作用時，兩物體必受</a:t>
            </a:r>
            <a:r>
              <a:rPr lang="zh-TW" altLang="en-US" sz="3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相同大小的力</a:t>
            </a:r>
            <a:r>
              <a:rPr lang="zh-TW" altLang="en-US" sz="3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9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87400" y="424483"/>
            <a:ext cx="9780588" cy="927100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牛頓第三運動定律</a:t>
            </a:r>
            <a:r>
              <a:rPr lang="en-US" altLang="zh-TW" sz="40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用力與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反作用力定律</a:t>
            </a:r>
            <a:r>
              <a:rPr lang="en-US" altLang="zh-TW" sz="40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2337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2 3 牛頓第三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6" name="Picture 4" descr="2 3 牛頓第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60338"/>
            <a:ext cx="4470399" cy="3807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力學示範- 力與運動- 作用力與反作用力- 第一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223158"/>
            <a:ext cx="3883025" cy="2419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交通工具的發展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6203" y="4065148"/>
            <a:ext cx="2051517" cy="2735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牛頓第三運動定律：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430" y="312738"/>
            <a:ext cx="3650321" cy="310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4" descr="牛頓第三運動定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88" name="Picture 16" descr="牛頓第三運動定律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058" y="2282106"/>
            <a:ext cx="1995489" cy="149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牛頓第三運動定律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058" y="271025"/>
            <a:ext cx="1843089" cy="179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://www.phyworld.idv.tw/Nature/Jun_3/B5_CH2/htm/99_02_3.files/image059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74" y="4330700"/>
            <a:ext cx="1927225" cy="2311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http://www.phyworld.idv.tw/Nature/Jun_3/B5_CH2/htm/99_02_3.files/image066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005" y="4330700"/>
            <a:ext cx="1986196" cy="2311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37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30200" y="643235"/>
            <a:ext cx="11379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牛頓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第一運動定律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慣性定律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動者恆動、靜者恆靜</a:t>
            </a:r>
            <a:r>
              <a:rPr lang="en-US" altLang="zh-TW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480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除非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受</a:t>
            </a:r>
            <a:r>
              <a:rPr lang="zh-TW" altLang="en-US" sz="4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外力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迫使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改變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其狀態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否則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趨於</a:t>
            </a:r>
            <a:r>
              <a:rPr lang="zh-TW" altLang="en-US" sz="48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靜止</a:t>
            </a:r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或向</a:t>
            </a:r>
            <a:r>
              <a:rPr lang="zh-TW" altLang="en-US" sz="48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同一方向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             </a:t>
            </a:r>
            <a:r>
              <a:rPr lang="zh-TW" altLang="en-US" sz="48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zh-TW" altLang="en-US" sz="48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速直線運動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045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77812" y="562271"/>
            <a:ext cx="10529888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sz="4800" kern="1200" cap="all" baseline="0">
                <a:solidFill>
                  <a:schemeClr val="tx1"/>
                </a:solidFill>
                <a:effectLst/>
                <a:latin typeface="Arial" panose="020B0604020202020204" pitchFamily="34" charset="0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zh-TW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 </a:t>
            </a:r>
            <a:r>
              <a:rPr lang="zh-TW" altLang="en-US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                </a:t>
            </a:r>
            <a:r>
              <a:rPr lang="en-US" altLang="zh-TW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                                  </a:t>
            </a:r>
            <a:r>
              <a:rPr lang="en-US" altLang="zh-TW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討論</a:t>
            </a:r>
            <a:r>
              <a:rPr lang="en-US" altLang="zh-TW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br>
              <a:rPr lang="en-US" altLang="zh-TW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   </a:t>
            </a:r>
          </a:p>
          <a:p>
            <a:pPr algn="l">
              <a:lnSpc>
                <a:spcPct val="100000"/>
              </a:lnSpc>
            </a:pPr>
            <a: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物體在</a:t>
            </a:r>
            <a:r>
              <a:rPr lang="en-US" altLang="zh-TW" sz="36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36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光滑</a:t>
            </a:r>
            <a:r>
              <a:rPr lang="en-US" altLang="zh-TW" sz="36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水平面運動，若</a:t>
            </a:r>
            <a:r>
              <a:rPr lang="zh-TW" altLang="en-US" sz="36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不受外力作用</a:t>
            </a: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或</a:t>
            </a:r>
            <a:r>
              <a:rPr lang="zh-TW" altLang="en-US" sz="36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合力等於</a:t>
            </a:r>
            <a:r>
              <a:rPr lang="en-US" altLang="zh-TW" sz="36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，將保持</a:t>
            </a:r>
            <a:r>
              <a:rPr lang="zh-TW" altLang="en-US" sz="36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等速度運動</a:t>
            </a:r>
            <a:r>
              <a:rPr lang="zh-TW" altLang="en-US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3600" b="1" cap="none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lnSpc>
                <a:spcPct val="100000"/>
              </a:lnSpc>
            </a:pPr>
            <a:r>
              <a:rPr lang="en-US" altLang="zh-TW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物體若移動一段距離後</a:t>
            </a:r>
            <a:r>
              <a:rPr lang="zh-TW" altLang="en-US" sz="40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停止</a:t>
            </a:r>
            <a:r>
              <a:rPr lang="zh-TW" altLang="en-US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是因為受到</a:t>
            </a:r>
            <a:r>
              <a:rPr lang="zh-TW" altLang="en-US" sz="40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阻力</a:t>
            </a:r>
            <a:r>
              <a:rPr lang="zh-TW" altLang="en-US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40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摩擦力</a:t>
            </a:r>
            <a:r>
              <a:rPr lang="zh-TW" altLang="en-US" sz="40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4000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000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sz="1800" cap="none" dirty="0" smtClean="0">
                <a:solidFill>
                  <a:srgbClr val="0000FF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endParaRPr lang="zh-TW" altLang="en-US" sz="1800" cap="none" dirty="0" smtClean="0"/>
          </a:p>
        </p:txBody>
      </p:sp>
      <p:pic>
        <p:nvPicPr>
          <p:cNvPr id="3074" name="Picture 2" descr="http://www.phyworld.idv.tw/Nature/Jun_3/B5_CH2/htm/99_02_1.files/image0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3045994"/>
            <a:ext cx="294322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508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42900" y="133629"/>
            <a:ext cx="112141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kumimoji="0" lang="zh-TW" altLang="zh-TW" sz="40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牛頓第一運動定律</a:t>
            </a:r>
            <a:r>
              <a:rPr kumimoji="0" lang="zh-TW" altLang="en-US" sz="40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kumimoji="0" lang="zh-TW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慣性定律</a:t>
            </a:r>
            <a:endParaRPr kumimoji="0" lang="en-US" altLang="zh-TW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不受外力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合力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    保持原來狀態</a:t>
            </a:r>
            <a:endParaRPr kumimoji="0" lang="en-US" altLang="zh-TW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zh-TW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kumimoji="0" lang="en-US" altLang="zh-TW" sz="36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恆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動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者恆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TW" altLang="en-US" sz="36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等速度運動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0" lang="en-US" altLang="zh-TW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向右箭號 7"/>
          <p:cNvSpPr/>
          <p:nvPr/>
        </p:nvSpPr>
        <p:spPr>
          <a:xfrm>
            <a:off x="1981200" y="1549401"/>
            <a:ext cx="749808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11200" y="3081536"/>
            <a:ext cx="101981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何謂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慣性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(1) 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物體保持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原來狀態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】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的特性，稱為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慣性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(2) 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因為物體有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慣性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】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，所以不會突然停止或運動，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3200" b="1" cap="none" dirty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zh-TW" altLang="en-US" sz="3200" b="1" cap="none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  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而會保持原來的狀態。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62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3554" y="128572"/>
            <a:ext cx="11984892" cy="66675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2800" b="1" dirty="0" smtClean="0"/>
              <a:t>             慣性</a:t>
            </a:r>
            <a:r>
              <a:rPr lang="zh-TW" altLang="en-US" sz="2800" b="1" dirty="0"/>
              <a:t>的實例</a:t>
            </a:r>
            <a:r>
              <a:rPr lang="zh-TW" altLang="en-US" sz="2800" b="1" dirty="0" smtClean="0"/>
              <a:t>：</a:t>
            </a:r>
            <a:r>
              <a:rPr lang="en-US" altLang="zh-TW" sz="2800" b="1" dirty="0" smtClean="0"/>
              <a:t/>
            </a:r>
            <a:br>
              <a:rPr lang="en-US" altLang="zh-TW" sz="2800" b="1" dirty="0" smtClean="0"/>
            </a:br>
            <a:r>
              <a:rPr lang="en-US" altLang="zh-TW" sz="2800" b="1" dirty="0" smtClean="0"/>
              <a:t/>
            </a:r>
            <a:br>
              <a:rPr lang="en-US" altLang="zh-TW" sz="2800" b="1" dirty="0" smtClean="0"/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公車往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前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乘客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保持靜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止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慣性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 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身體便向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傾斜。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公車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煞車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時，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乘客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保持往前運動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慣性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身體便向前傾斜。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百米賽跑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衝刺到終點，身體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慣性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，繼續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衝出終點，不能立刻停止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(4)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用力搖動果樹，可使樹上果實因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靜止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慣性，而脫離樹枝掉落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(5)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棍子打板擦；或用手拍衣服上的灰塵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用力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揮動雨傘，可使傘上的雨滴脫離傘面飛出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(7)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刀柄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鬆脫時，將柄在地上敲擊，可使牢固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806" y="392105"/>
            <a:ext cx="1533525" cy="9906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572" y="1646237"/>
            <a:ext cx="1533525" cy="7905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6585" y="409588"/>
            <a:ext cx="1714500" cy="90487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6585" y="1590674"/>
            <a:ext cx="2038350" cy="866775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28572"/>
            <a:ext cx="207108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7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9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04800"/>
            <a:ext cx="11785600" cy="56769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2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試題練習：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附圖，小球由左邊斜面上的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點自由滑下，經水平面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爬上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斜角分別為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60°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45°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30°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三斜面，假設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接觸面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都完全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光滑，則小球在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三斜面上爬行的高度如何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圖，三木塊上下疊立於水平桌面上，今以鐵錘急速敲擊最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下層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木塊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，則上方的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兩木塊將如何運動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均向左傾倒 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均垂直落下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垂直落下，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向左傾倒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向左傾倒，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垂直落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等速度前進的火車上，垂直拋上一銅幣，則銅幣落於火車原座位的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原處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後面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左邊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車向東行駛，突然向北轉，乘客身體向何方傾斜？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北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東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西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)5.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某物受到兩力作用，且此兩力已達平衡，則某物必定會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靜止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等速度運動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等加速度運動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靜止、等速度運動都有可能。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170" name="Picture 2" descr="http://www.phyworld.idv.tw/Nature/Jun_3/B5_CH2/htm/99_02_1.files/image0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75" y="724693"/>
            <a:ext cx="133671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phyworld.idv.tw/Nature/Jun_3/B5_CH2/htm/99_02_1.files/image0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75" y="1912936"/>
            <a:ext cx="13049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53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04800"/>
            <a:ext cx="11785600" cy="56769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2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試題練習：</a:t>
            </a:r>
            <a: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1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)1.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附圖，小球由左邊斜面上的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點自由滑下，經水平面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然後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爬上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斜角分別為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60°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45°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30°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三斜面，假設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接觸面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都完全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光滑，則小球在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三斜面上爬行的高度如何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以斜面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最高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三者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)2.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圖，三木塊上下疊立於水平桌面上，今以鐵錘急速敲擊最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下層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的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木塊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C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，則上方的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兩木塊將如何運動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均向左傾倒 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均垂直落下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垂直落下，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向左傾倒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(D)A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向左傾倒，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垂直落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)3.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等速度前進的火車上，垂直拋上一銅幣，則銅幣落於火車原座位的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原處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前面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後面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左邊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B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)4.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汽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車向東行駛，突然向北轉，乘客身體向何方傾斜？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北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東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西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D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)5.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若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某物受到兩力作用，且此兩力已達平衡，則某物必定會</a:t>
            </a:r>
            <a:b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A)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靜止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(B)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等速度運動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(C)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等加速度運動 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(D)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靜止、等速度運動都有可能。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170" name="Picture 2" descr="http://www.phyworld.idv.tw/Nature/Jun_3/B5_CH2/htm/99_02_1.files/image0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375" y="724693"/>
            <a:ext cx="1336718" cy="76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www.phyworld.idv.tw/Nature/Jun_3/B5_CH2/htm/99_02_1.files/image04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75" y="1912936"/>
            <a:ext cx="13049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188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76535"/>
            <a:ext cx="120269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牛頓第二運動定律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5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運動定律</a:t>
            </a:r>
            <a:r>
              <a:rPr lang="zh-TW" altLang="en-US" sz="48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8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加速度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與它所受的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力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的大小</a:t>
            </a:r>
            <a:r>
              <a:rPr lang="zh-TW" altLang="en-US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正比</a:t>
            </a:r>
            <a:endParaRPr lang="en-US" altLang="zh-TW" sz="44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加速度</a:t>
            </a:r>
            <a:r>
              <a:rPr lang="zh-TW" altLang="en-US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它的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質量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反比</a:t>
            </a:r>
            <a:endParaRPr lang="en-US" altLang="zh-TW" sz="4400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40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加速度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方向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與所受的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力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方向相同</a:t>
            </a:r>
            <a:r>
              <a:rPr lang="zh-TW" altLang="en-US" sz="440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15482" y="4425434"/>
            <a:ext cx="103669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力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（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= 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物體的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質量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m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 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× 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加速度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40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TW" altLang="en-US" sz="4000" b="1" i="0" dirty="0">
              <a:solidFill>
                <a:srgbClr val="0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050" name="Picture 2" descr="http://www.hkpe.net/hkdsepe/movement_analysis/images/fma_formul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5367337"/>
            <a:ext cx="3095625" cy="126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006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74900" y="0"/>
            <a:ext cx="5918200" cy="863600"/>
          </a:xfrm>
        </p:spPr>
        <p:txBody>
          <a:bodyPr>
            <a:normAutofit/>
          </a:bodyPr>
          <a:lstStyle/>
          <a:p>
            <a:r>
              <a:rPr lang="zh-TW" altLang="zh-TW" sz="4000" b="1" cap="none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牛頓第二定律</a:t>
            </a:r>
            <a:r>
              <a:rPr lang="en-US" altLang="zh-TW" sz="4000" b="1" cap="none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cap="none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運動定律</a:t>
            </a:r>
            <a:r>
              <a:rPr lang="en-US" altLang="zh-TW" sz="4000" b="1" cap="none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0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66700" y="1102578"/>
            <a:ext cx="116586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物體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不受外力，或合力＝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時：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靜止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的物體會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保持靜止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運動物體會做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等速度運動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 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慣性定律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kumimoji="0" lang="zh-TW" altLang="en-US" sz="32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運動狀態改變，表示物體受合力作用，且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合力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≠0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，此時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物體作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加速度運動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牛頓發現：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TW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物體的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(m)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一定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時，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作用力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(F)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3200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即</a:t>
            </a:r>
            <a:r>
              <a:rPr kumimoji="0" lang="zh-TW" altLang="en-US" sz="3200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作用力</a:t>
            </a:r>
            <a:r>
              <a:rPr kumimoji="0" lang="en-US" altLang="zh-TW" sz="3200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(F)</a:t>
            </a:r>
            <a:r>
              <a:rPr kumimoji="0" lang="zh-TW" altLang="en-US" sz="3200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kumimoji="0" lang="zh-TW" altLang="en-US" sz="3200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</a:t>
            </a:r>
            <a:r>
              <a:rPr kumimoji="0" lang="en-US" altLang="zh-TW" sz="3200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kumimoji="0" lang="zh-TW" altLang="en-US" sz="3200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正比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 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作用力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(F)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一定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時，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(m)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的物體運動愈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慢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cap="none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b="1" cap="none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</a:t>
            </a:r>
            <a:r>
              <a:rPr kumimoji="0" lang="en-US" altLang="zh-TW" sz="3200" b="1" i="0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愈小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，即</a:t>
            </a:r>
            <a:r>
              <a:rPr kumimoji="0" lang="zh-TW" altLang="en-US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(m)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kumimoji="0" lang="zh-TW" altLang="en-US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加速度</a:t>
            </a:r>
            <a:r>
              <a:rPr kumimoji="0" lang="en-US" altLang="zh-TW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反比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 </a:t>
            </a:r>
            <a:endParaRPr kumimoji="0" lang="en-US" altLang="zh-TW" sz="32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欲得到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相同的加速度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(a)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(m)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愈大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的物體，所需的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外力 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200" b="1" cap="none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b="1" cap="none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(F)【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愈大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，即</a:t>
            </a:r>
            <a:r>
              <a:rPr kumimoji="0" lang="zh-TW" altLang="en-US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質量</a:t>
            </a:r>
            <a:r>
              <a:rPr kumimoji="0" lang="en-US" altLang="zh-TW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(m)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kumimoji="0" lang="zh-TW" altLang="en-US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作用力</a:t>
            </a:r>
            <a:r>
              <a:rPr kumimoji="0" lang="en-US" altLang="zh-TW" sz="3200" b="1" i="0" u="sng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(F)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正比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 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37152" y="3187700"/>
            <a:ext cx="919648" cy="881062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5100" y="4492898"/>
            <a:ext cx="1009649" cy="98080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2100" y="6086305"/>
            <a:ext cx="1143000" cy="105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276099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小水滴</Template>
  <TotalTime>298</TotalTime>
  <Words>231</Words>
  <Application>Microsoft Office PowerPoint</Application>
  <PresentationFormat>寬螢幕</PresentationFormat>
  <Paragraphs>45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標楷體</vt:lpstr>
      <vt:lpstr>Arial</vt:lpstr>
      <vt:lpstr>Times New Roman</vt:lpstr>
      <vt:lpstr>Tw Cen MT</vt:lpstr>
      <vt:lpstr>小水滴</vt:lpstr>
      <vt:lpstr>牛頓三大定律：  (1)牛頓第一定律：慣性定律 (2)牛頓第二定律：運動定律   (3)牛頓第三定律：作用反作用 </vt:lpstr>
      <vt:lpstr>PowerPoint 簡報</vt:lpstr>
      <vt:lpstr>PowerPoint 簡報</vt:lpstr>
      <vt:lpstr>PowerPoint 簡報</vt:lpstr>
      <vt:lpstr>             慣性的實例：  (1)公車往前時，乘客身體保持靜止的慣性，     身體便向後傾斜。  (2)公車煞車時，乘客身體保持往前運動的慣性，    身體便向前傾斜。  (3)百米賽跑衝刺到終點，身體保持運動的慣性，繼續衝出終點，不能立刻停止。  (4)用力搖動果樹，可使樹上果實因保持靜止的慣性，而脫離樹枝掉落。  (5)用棍子打板擦；或用手拍衣服上的灰塵。  (6)用力揮動雨傘，可使傘上的雨滴脫離傘面飛出。  (7)刀柄鬆脫時，將柄在地上敲擊，可使牢固。  </vt:lpstr>
      <vt:lpstr>     試題練習： (  )1.如附圖，小球由左邊斜面上的A點自由滑下，經水平面然後       爬上斜角分別為60°、45°、30°的B、C、D三斜面，假設接觸面       都完全光滑，則小球在B、C、D三斜面上爬行的高度如何？       (A)以斜面B最高 (B)以斜面C最高 (C)以斜面D最高 (D)三者相等 (  )2.如圖，三木塊上下疊立於水平桌面上，今以鐵錘急速敲擊最下層       的木塊C，則上方的A、B兩木塊將如何運動？(A)A、B均向左傾倒        (B)A、B均垂直落下 (C)A垂直落下，B向左傾倒 (D)A向左傾倒，B垂直落下  (  )3.在等速度前進的火車上，垂直拋上一銅幣，則銅幣落於火車原座位的       (A)原處 (B)前面 (C)後面 (D)左邊 (  )4.汽車向東行駛，突然向北轉，乘客身體向何方傾斜？       (A)北 (B)東 (C)西 (D)南。 (  )5.若某物受到兩力作用，且此兩力已達平衡，則某物必定會       (A)靜止 (B)等速度運動 (C)等加速度運動 (D)靜止、等速度運動都有可能。 </vt:lpstr>
      <vt:lpstr>     試題練習： ( D )1.如附圖，小球由左邊斜面上的A點自由滑下，經水平面然後       爬上斜角分別為60°、45°、30°的B、C、D三斜面，假設接觸面       都完全光滑，則小球在B、C、D三斜面上爬行的高度如何？       (A)以斜面B最高 (B)以斜面C最高 (C)以斜面D最高 (D)三者相等 ( B )2.如圖，三木塊上下疊立於水平桌面上，今以鐵錘急速敲擊最下層       的木塊C，則上方的A、B兩木塊將如何運動？(A)A、B均向左傾倒        (B)A、B均垂直落下 (C)A垂直落下，B向左傾倒 (D)A向左傾倒，B垂直落下  ( A )3.在等速度前進的火車上，垂直拋上一銅幣，則銅幣落於火車原座位的       (A)原處 (B)前面 (C)後面 (D)左邊 ( B )4.汽車向東行駛，突然向北轉，乘客身體向何方傾斜？       (A)北 (B)東 (C)西 (D)南。 ( D )5.若某物受到兩力作用，且此兩力已達平衡，則某物必定會       (A)靜止 (B)等速度運動 (C)等加速度運動 (D)靜止、等速度運動都有可能。 </vt:lpstr>
      <vt:lpstr>PowerPoint 簡報</vt:lpstr>
      <vt:lpstr>1.物體不受外力，或合力＝0 時：靜止的物體會保持靜止，   運動物體會做等速度運動。 (慣性定律) 2.運動狀態改變，表示物體受合力作用，且合力≠0，此時   物體作加速度運動。 3.牛頓發現： (1)物體的質量(m)一定時，作用力(F)愈大時，    加速度(a)愈大，即作用力(F)和加速度(a)成正比。  (2)作用力(F)一定時，質量(m)愈大的物體運動愈慢，    加速度(a)愈小，即質量(m)和加速度(a)成反比。  3.欲得到相同的加速度(a)，質量(m)愈大的物體，所需的外力    (F)【愈大】，即質量(m)和作用力(F)成正比。 </vt:lpstr>
      <vt:lpstr>               討論： 甲、1牛頓(N)：使質量1kg的物體產生1公尺／秒2的加速度，               所需的外力。           1公斤重＝9.8牛頓。  乙、在無重力的地方不能用天平測量物體質量，但可以利用     牛頓第二定律來測量物體的質量，即m＝F／a。  丙、牛頓第二定律在任何星球或太空中皆可以適用，     這是因任何地方質量皆相同，因此結果相同。</vt:lpstr>
      <vt:lpstr>PowerPoint 簡報</vt:lpstr>
      <vt:lpstr>牛頓第三運動定律：甲、乙二物體有力的交互作用時，       當甲施力於乙時，乙亦必同時施反作用力於甲，     且二力大小相等、方向相反、作用在同一直線上  特性： (1)兩物體發生力的交互作用，作用力與反作力作用在不同    物體上，不能抵消。 (2)當兩物體發生方的交互作用時，兩物體必受相同大小的力。 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牛頓三大定律： (1)牛頓第一定律：慣性定律 (2)牛頓第二定律：力改變運動 (3)牛頓第三定律：作用反作用</dc:title>
  <dc:creator>User</dc:creator>
  <cp:lastModifiedBy>User</cp:lastModifiedBy>
  <cp:revision>23</cp:revision>
  <dcterms:created xsi:type="dcterms:W3CDTF">2021-06-01T06:53:22Z</dcterms:created>
  <dcterms:modified xsi:type="dcterms:W3CDTF">2021-06-03T06:40:31Z</dcterms:modified>
</cp:coreProperties>
</file>