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ppt/media/image13.jpg" ContentType="image/png"/>
  <Override PartName="/ppt/media/image14.jpg" ContentType="image/png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6" r:id="rId5"/>
    <p:sldId id="263" r:id="rId6"/>
    <p:sldId id="259" r:id="rId7"/>
    <p:sldId id="264" r:id="rId8"/>
    <p:sldId id="265" r:id="rId9"/>
    <p:sldId id="262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晨瑩 楊" initials="晨瑩" lastIdx="1" clrIdx="0">
    <p:extLst>
      <p:ext uri="{19B8F6BF-5375-455C-9EA6-DF929625EA0E}">
        <p15:presenceInfo xmlns:p15="http://schemas.microsoft.com/office/powerpoint/2012/main" userId="3ff3f8fcad12be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2D8"/>
    <a:srgbClr val="FDCFC7"/>
    <a:srgbClr val="FEEBE8"/>
    <a:srgbClr val="FA9382"/>
    <a:srgbClr val="180DA3"/>
    <a:srgbClr val="2F20EC"/>
    <a:srgbClr val="FFC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3D969A-F5E2-4460-91F9-2A2674F22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9AE1EF2-692C-4B62-966A-632D123D9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441BF4-9D36-4309-BCBE-E2F735DF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2409-5C5A-4FA3-8957-0CAA36349B6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CBA2E4-1693-4CBD-B75E-F8BEC98C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B3B55A-40DC-4DD0-B3B1-A61C7306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0ABA-5834-428C-A94D-C1599C8673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49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F9B046-C853-4447-94E2-E5FC7D91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3BF7C18-3FD2-42DD-A718-B13CC0D22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710084-F47E-467A-8343-E07D1C4F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2409-5C5A-4FA3-8957-0CAA36349B6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3D9104-B560-4853-9F49-7F89E2F4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2CEC26-B1FA-4D0A-8CA5-CB8FCD2E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0ABA-5834-428C-A94D-C1599C8673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50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5FC2990-CF31-4F3D-8F0C-2754A4964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CEEE3A1-E373-4D43-9574-87D6653F4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EBBA91-1C8D-4204-9756-39ACA0D0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2409-5C5A-4FA3-8957-0CAA36349B6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AED6AA-A354-4306-9E9C-E5859868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3B29FE-AB00-4151-A32E-FD3ACE74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0ABA-5834-428C-A94D-C1599C8673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60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D7E6CF-4659-4D1D-B885-48BA4808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4E8D99-5BC5-4DBA-803E-1AFF1619B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D90096-F32A-4030-B598-4AE10B19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2409-5C5A-4FA3-8957-0CAA36349B6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749B4E-1E31-46D7-9463-AC83594C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007F6B-4047-4B52-B26C-CDA19311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0ABA-5834-428C-A94D-C1599C8673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22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75047C-AF95-4B49-9B2A-7075DFAC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91FB53-16B9-4086-B8D4-0A2BE8105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325C65-C883-4B00-B60E-6909774A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2409-5C5A-4FA3-8957-0CAA36349B6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B2092E-9754-4382-9D9A-55841A7D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B155FE-54EF-4D51-8733-325E9934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0ABA-5834-428C-A94D-C1599C8673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85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B8B412-B706-47EA-A9F1-AEFE0D8B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A3586B-91B4-437E-96C8-A1927716D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2D7C51-06B3-422B-A39B-D3A30868F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B8A066-33B9-4E30-AC3E-CCEAE388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2409-5C5A-4FA3-8957-0CAA36349B6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5234F6F-6DAF-44C8-BAFC-462FC8BA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CA4FC0-3532-4DA8-95F0-36A6C330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0ABA-5834-428C-A94D-C1599C8673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24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6968D5-5266-4F90-83C9-52C47BAF0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E88E21-B4ED-441B-A248-705C7AF94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F1C3B75-F1C2-450A-89E0-AF63193F7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B9954FB-7C1A-4782-93E3-BCCD075EA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70A2C3B-9E54-44F3-8126-179758520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FBF75D6-448E-44C4-ADAC-2E1E4C47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2409-5C5A-4FA3-8957-0CAA36349B6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F750291-6D55-4058-A399-C112722B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4116DE0-A798-4074-A568-119D3D3B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0ABA-5834-428C-A94D-C1599C8673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39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1D6B74-61D2-481C-9BA3-8E024C83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8B555AC-92E6-40AF-8544-18DED9D4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2409-5C5A-4FA3-8957-0CAA36349B6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3CDB6CF-A29C-47C1-BAE8-13119B1B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B669A15-A0C1-41E1-AF69-C7F25B2C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0ABA-5834-428C-A94D-C1599C8673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4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6BF1B37-D45F-4E1F-9CA8-4BCF8784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2409-5C5A-4FA3-8957-0CAA36349B6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0B1D0EC-C2C2-4E5D-A9E2-8A3C7746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3D4857-2121-4C48-98D3-DA22F90D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0ABA-5834-428C-A94D-C1599C8673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26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7211B3-ECA9-45EA-9A7D-73F70CC6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B58DFF-99EB-44E3-9DC4-9A2885736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8E57473-B6DD-4B61-AB34-782E2D2FB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7FB808-DD49-44F5-9CB5-2D497984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2409-5C5A-4FA3-8957-0CAA36349B6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F640F2A-C8CE-4AB6-A68D-12B966A2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AA3B7F9-F5C3-47C0-9C2F-E3581082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0ABA-5834-428C-A94D-C1599C8673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32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703054-03BB-414A-93A6-EB7EC679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6AB672F-A569-4621-8569-32C7DDA1C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31B4483-9BCB-4A48-B5E8-46BD74C0B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E219717-C44A-47B3-8E92-76C4B913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2409-5C5A-4FA3-8957-0CAA36349B6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F391A67-DA02-417C-9931-AC690086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11D1FC-17E4-4477-949F-478288D4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0ABA-5834-428C-A94D-C1599C8673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48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C1E53BF-4F99-4389-B54F-F17B4C44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00F74BD-253C-45C5-B5F6-45C66F8C8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DB0BD5-48D6-4427-B90D-31778691C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D2409-5C5A-4FA3-8957-0CAA36349B6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CA73DF-F62F-4D89-8BA6-F3EC9BE76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B64CA5-1AD8-4B50-8DA9-EA0A84E28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0ABA-5834-428C-A94D-C1599C8673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69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5fTrPL5b4Lg&amp;ab_channel=TimelessMusicTimelessMusi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WCCSuHsuQ&amp;ab_channel=GenelecMusicChanne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橢圓 9">
            <a:extLst>
              <a:ext uri="{FF2B5EF4-FFF2-40B4-BE49-F238E27FC236}">
                <a16:creationId xmlns:a16="http://schemas.microsoft.com/office/drawing/2014/main" id="{45B82236-7386-49EB-9C25-ACDFC02F915D}"/>
              </a:ext>
            </a:extLst>
          </p:cNvPr>
          <p:cNvSpPr/>
          <p:nvPr/>
        </p:nvSpPr>
        <p:spPr>
          <a:xfrm>
            <a:off x="1876425" y="1762125"/>
            <a:ext cx="8439150" cy="3143250"/>
          </a:xfrm>
          <a:prstGeom prst="ellipse">
            <a:avLst/>
          </a:prstGeom>
          <a:solidFill>
            <a:srgbClr val="FEEBE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印尼音樂</a:t>
            </a:r>
            <a:endParaRPr lang="en-US" altLang="zh-TW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80DA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6FBF775-C07B-4124-98AB-D3934062A324}"/>
              </a:ext>
            </a:extLst>
          </p:cNvPr>
          <p:cNvSpPr txBox="1"/>
          <p:nvPr/>
        </p:nvSpPr>
        <p:spPr>
          <a:xfrm>
            <a:off x="5305425" y="413385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180DA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老師：楊晨瑩</a:t>
            </a:r>
          </a:p>
        </p:txBody>
      </p:sp>
      <p:pic>
        <p:nvPicPr>
          <p:cNvPr id="15" name="圖片 14">
            <a:hlinkClick r:id="rId2"/>
            <a:extLst>
              <a:ext uri="{FF2B5EF4-FFF2-40B4-BE49-F238E27FC236}">
                <a16:creationId xmlns:a16="http://schemas.microsoft.com/office/drawing/2014/main" id="{A2759DB2-4F81-47C1-88CA-F6683D7E8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2933700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2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4F8EB2D-F746-4555-BC0D-2D24D05E3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898174"/>
            <a:ext cx="5867400" cy="4206240"/>
          </a:xfr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233302CD-8618-4D02-AC80-38E23C88A00C}"/>
              </a:ext>
            </a:extLst>
          </p:cNvPr>
          <p:cNvSpPr/>
          <p:nvPr/>
        </p:nvSpPr>
        <p:spPr>
          <a:xfrm>
            <a:off x="742949" y="681036"/>
            <a:ext cx="10706101" cy="5495927"/>
          </a:xfrm>
          <a:prstGeom prst="roundRect">
            <a:avLst/>
          </a:prstGeom>
          <a:solidFill>
            <a:srgbClr val="FEEB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80DA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12">
            <a:extLst>
              <a:ext uri="{FF2B5EF4-FFF2-40B4-BE49-F238E27FC236}">
                <a16:creationId xmlns:a16="http://schemas.microsoft.com/office/drawing/2014/main" id="{E1FB5956-6E07-4CDF-A017-E45D0BCEF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1898174"/>
            <a:ext cx="8096250" cy="389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B11A6D7-DAAC-4ABC-80DC-8714551A1AEC}"/>
              </a:ext>
            </a:extLst>
          </p:cNvPr>
          <p:cNvSpPr/>
          <p:nvPr/>
        </p:nvSpPr>
        <p:spPr>
          <a:xfrm>
            <a:off x="2477059" y="992603"/>
            <a:ext cx="72378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  <a:sp3d extrusionH="57150" contourW="12700" prstMaterial="translucentPowder">
              <a:extrusionClr>
                <a:schemeClr val="accent1">
                  <a:lumMod val="75000"/>
                </a:schemeClr>
              </a:extrusionClr>
              <a:contourClr>
                <a:srgbClr val="2012D8"/>
              </a:contourClr>
            </a:sp3d>
          </a:bodyPr>
          <a:lstStyle/>
          <a:p>
            <a:pPr algn="ctr"/>
            <a:r>
              <a:rPr lang="zh-TW" alt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Ｑ：看到這張圖你想到什麼</a:t>
            </a:r>
            <a:r>
              <a:rPr lang="en-US" altLang="zh-TW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26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4F8EB2D-F746-4555-BC0D-2D24D05E3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898174"/>
            <a:ext cx="5867400" cy="4206240"/>
          </a:xfr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233302CD-8618-4D02-AC80-38E23C88A00C}"/>
              </a:ext>
            </a:extLst>
          </p:cNvPr>
          <p:cNvSpPr/>
          <p:nvPr/>
        </p:nvSpPr>
        <p:spPr>
          <a:xfrm>
            <a:off x="742949" y="681036"/>
            <a:ext cx="10706101" cy="5495927"/>
          </a:xfrm>
          <a:prstGeom prst="roundRect">
            <a:avLst/>
          </a:prstGeom>
          <a:solidFill>
            <a:srgbClr val="FEEB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80DA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88766B1-9368-40B3-80A9-1B510A63A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8" y="2384525"/>
            <a:ext cx="4146549" cy="309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852D0A0-8956-4138-98CE-81B77FC06258}"/>
              </a:ext>
            </a:extLst>
          </p:cNvPr>
          <p:cNvSpPr/>
          <p:nvPr/>
        </p:nvSpPr>
        <p:spPr>
          <a:xfrm>
            <a:off x="5447421" y="114806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標楷體" panose="03000509000000000000" pitchFamily="65" charset="-120"/>
              </a:rPr>
              <a:t>A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標楷體" panose="03000509000000000000" pitchFamily="65" charset="-120"/>
              </a:rPr>
              <a:t>：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標楷體" panose="03000509000000000000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08FAE3C-60B7-4B3E-80F4-89A77774B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1" y="2384524"/>
            <a:ext cx="4146549" cy="309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231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4F8EB2D-F746-4555-BC0D-2D24D05E3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898174"/>
            <a:ext cx="5867400" cy="4206240"/>
          </a:xfr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233302CD-8618-4D02-AC80-38E23C88A00C}"/>
              </a:ext>
            </a:extLst>
          </p:cNvPr>
          <p:cNvSpPr/>
          <p:nvPr/>
        </p:nvSpPr>
        <p:spPr>
          <a:xfrm>
            <a:off x="740562" y="681036"/>
            <a:ext cx="10706101" cy="5495927"/>
          </a:xfrm>
          <a:prstGeom prst="roundRect">
            <a:avLst/>
          </a:prstGeom>
          <a:solidFill>
            <a:srgbClr val="FEEB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80DA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35CC9F-E9ED-432E-B0AF-2EDFD4F91D86}"/>
              </a:ext>
            </a:extLst>
          </p:cNvPr>
          <p:cNvSpPr/>
          <p:nvPr/>
        </p:nvSpPr>
        <p:spPr>
          <a:xfrm>
            <a:off x="3564714" y="817681"/>
            <a:ext cx="50577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Ｑ：什麼是</a:t>
            </a:r>
            <a:r>
              <a:rPr lang="en-US" altLang="zh-TW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Gamelan</a:t>
            </a:r>
            <a:r>
              <a:rPr lang="zh-TW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96F6F65-8C53-453C-8F4D-6EC7F2B68625}"/>
              </a:ext>
            </a:extLst>
          </p:cNvPr>
          <p:cNvSpPr txBox="1"/>
          <p:nvPr/>
        </p:nvSpPr>
        <p:spPr>
          <a:xfrm>
            <a:off x="890577" y="1898174"/>
            <a:ext cx="10406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原意為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敲、打、抓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印尼傳統音樂鑼鼓打擊樂團的總稱。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屬東南亞鑼群音樂文化，。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通常用於重要的宗教儀式、婚喪喜慶或特殊節日的伴奏音樂。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在宮廷中常使用來為舞蹈、戲劇（皮影戲）伴奏。</a:t>
            </a:r>
          </a:p>
        </p:txBody>
      </p:sp>
    </p:spTree>
    <p:extLst>
      <p:ext uri="{BB962C8B-B14F-4D97-AF65-F5344CB8AC3E}">
        <p14:creationId xmlns:p14="http://schemas.microsoft.com/office/powerpoint/2010/main" val="414185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4F8EB2D-F746-4555-BC0D-2D24D05E3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898174"/>
            <a:ext cx="5867400" cy="4206240"/>
          </a:xfr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233302CD-8618-4D02-AC80-38E23C88A00C}"/>
              </a:ext>
            </a:extLst>
          </p:cNvPr>
          <p:cNvSpPr/>
          <p:nvPr/>
        </p:nvSpPr>
        <p:spPr>
          <a:xfrm>
            <a:off x="742949" y="679183"/>
            <a:ext cx="10706101" cy="5495927"/>
          </a:xfrm>
          <a:prstGeom prst="roundRect">
            <a:avLst/>
          </a:prstGeom>
          <a:solidFill>
            <a:srgbClr val="FEEB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80DA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35CC9F-E9ED-432E-B0AF-2EDFD4F91D86}"/>
              </a:ext>
            </a:extLst>
          </p:cNvPr>
          <p:cNvSpPr/>
          <p:nvPr/>
        </p:nvSpPr>
        <p:spPr>
          <a:xfrm>
            <a:off x="1275298" y="753566"/>
            <a:ext cx="4288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012D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甘美朗－鼓類樂器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9BDE3C7-8A13-4657-B186-5102BEE3B4A7}"/>
              </a:ext>
            </a:extLst>
          </p:cNvPr>
          <p:cNvSpPr txBox="1"/>
          <p:nvPr/>
        </p:nvSpPr>
        <p:spPr>
          <a:xfrm>
            <a:off x="1314837" y="1848415"/>
            <a:ext cx="50018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皮鼓：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）鼓手控制樂團的速度、節奏及音量。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）為樂團的領導，指揮。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銅鼓：由雙排金屬製的壺形鑼所製成。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銅鼓音色清亮，它可依壺形鑼大小分為：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大銅鼓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：體積最大、音色最低，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現在較少使用。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中銅鼓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：是銅鼓中最重要的樂器。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小銅鼓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：聲音為最響亮的一種。</a:t>
            </a:r>
            <a:endParaRPr lang="en-US" altLang="zh-TW" sz="2000" dirty="0"/>
          </a:p>
        </p:txBody>
      </p:sp>
      <p:pic>
        <p:nvPicPr>
          <p:cNvPr id="11" name="內容版面配置區 6">
            <a:extLst>
              <a:ext uri="{FF2B5EF4-FFF2-40B4-BE49-F238E27FC236}">
                <a16:creationId xmlns:a16="http://schemas.microsoft.com/office/drawing/2014/main" id="{5D76A8CF-3479-4C35-95BD-6804BD43A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76" y="1107509"/>
            <a:ext cx="2305050" cy="20033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66A0D54-F46E-4E33-BCE1-096F4B683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91" y="3522397"/>
            <a:ext cx="3099417" cy="222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64E39DE-DECD-422B-97DE-985C6E03303E}"/>
              </a:ext>
            </a:extLst>
          </p:cNvPr>
          <p:cNvSpPr txBox="1"/>
          <p:nvPr/>
        </p:nvSpPr>
        <p:spPr>
          <a:xfrm>
            <a:off x="8585638" y="3148014"/>
            <a:ext cx="130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▲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皮鼓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0AC23BB-309F-4FF9-914F-901CB5830E88}"/>
              </a:ext>
            </a:extLst>
          </p:cNvPr>
          <p:cNvSpPr txBox="1"/>
          <p:nvPr/>
        </p:nvSpPr>
        <p:spPr>
          <a:xfrm>
            <a:off x="8585638" y="5656460"/>
            <a:ext cx="130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▲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銅鼓</a:t>
            </a:r>
          </a:p>
        </p:txBody>
      </p:sp>
    </p:spTree>
    <p:extLst>
      <p:ext uri="{BB962C8B-B14F-4D97-AF65-F5344CB8AC3E}">
        <p14:creationId xmlns:p14="http://schemas.microsoft.com/office/powerpoint/2010/main" val="93988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4666BE-DB92-459C-8E80-FF6720766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233302CD-8618-4D02-AC80-38E23C88A00C}"/>
              </a:ext>
            </a:extLst>
          </p:cNvPr>
          <p:cNvSpPr/>
          <p:nvPr/>
        </p:nvSpPr>
        <p:spPr>
          <a:xfrm>
            <a:off x="742949" y="681036"/>
            <a:ext cx="10706101" cy="5495927"/>
          </a:xfrm>
          <a:prstGeom prst="roundRect">
            <a:avLst/>
          </a:prstGeom>
          <a:solidFill>
            <a:srgbClr val="FEEB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80DA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35CC9F-E9ED-432E-B0AF-2EDFD4F91D86}"/>
              </a:ext>
            </a:extLst>
          </p:cNvPr>
          <p:cNvSpPr/>
          <p:nvPr/>
        </p:nvSpPr>
        <p:spPr>
          <a:xfrm>
            <a:off x="1788258" y="753566"/>
            <a:ext cx="3262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012D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甘美朗－銅鑼</a:t>
            </a:r>
          </a:p>
        </p:txBody>
      </p:sp>
      <p:pic>
        <p:nvPicPr>
          <p:cNvPr id="5" name="內容版面配置區 7">
            <a:extLst>
              <a:ext uri="{FF2B5EF4-FFF2-40B4-BE49-F238E27FC236}">
                <a16:creationId xmlns:a16="http://schemas.microsoft.com/office/drawing/2014/main" id="{87BC614E-285D-4302-A6F6-263064EE8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16" y="2202093"/>
            <a:ext cx="1876417" cy="226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9058DF8-E203-42BE-ADE6-66B4AEAE3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628" y="1228725"/>
            <a:ext cx="2049764" cy="1946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7ACDD70-7275-498E-AC7C-21DC2A260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64" y="3711741"/>
            <a:ext cx="2049764" cy="1946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9399363-6187-482D-A10B-942BD2B65E6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9BDE3C7-8A13-4657-B186-5102BEE3B4A7}"/>
              </a:ext>
            </a:extLst>
          </p:cNvPr>
          <p:cNvSpPr txBox="1"/>
          <p:nvPr/>
        </p:nvSpPr>
        <p:spPr>
          <a:xfrm>
            <a:off x="1314838" y="1848415"/>
            <a:ext cx="47306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分為大、中、小鑼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）大鑼：為樂團中最神聖的樂器，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常由最年長者負責演奏。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）中鑼：掛著演奏，通常需要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個。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）小鑼：又稱平鑼，各個不同尺寸，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　平放在被繩索交叉綁著的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　木盒子裡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AD4D9DC-FBF7-44E9-892F-15EC9FF11451}"/>
              </a:ext>
            </a:extLst>
          </p:cNvPr>
          <p:cNvSpPr txBox="1"/>
          <p:nvPr/>
        </p:nvSpPr>
        <p:spPr>
          <a:xfrm>
            <a:off x="9341893" y="5733719"/>
            <a:ext cx="978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▲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小鑼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A4E33C8-18DA-4C88-B9D8-F39B206200E6}"/>
              </a:ext>
            </a:extLst>
          </p:cNvPr>
          <p:cNvSpPr txBox="1"/>
          <p:nvPr/>
        </p:nvSpPr>
        <p:spPr>
          <a:xfrm>
            <a:off x="9341893" y="3244014"/>
            <a:ext cx="978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▲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中鑼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754E2A7-8284-4FA9-BAB8-DF81177FC0DC}"/>
              </a:ext>
            </a:extLst>
          </p:cNvPr>
          <p:cNvSpPr txBox="1"/>
          <p:nvPr/>
        </p:nvSpPr>
        <p:spPr>
          <a:xfrm>
            <a:off x="7007771" y="4503255"/>
            <a:ext cx="978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▲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大鑼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905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4666BE-DB92-459C-8E80-FF6720766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233302CD-8618-4D02-AC80-38E23C88A00C}"/>
              </a:ext>
            </a:extLst>
          </p:cNvPr>
          <p:cNvSpPr/>
          <p:nvPr/>
        </p:nvSpPr>
        <p:spPr>
          <a:xfrm>
            <a:off x="742949" y="681036"/>
            <a:ext cx="10706101" cy="5495927"/>
          </a:xfrm>
          <a:prstGeom prst="roundRect">
            <a:avLst/>
          </a:prstGeom>
          <a:solidFill>
            <a:srgbClr val="FEEB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80DA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9399363-6187-482D-A10B-942BD2B65E6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9BDE3C7-8A13-4657-B186-5102BEE3B4A7}"/>
              </a:ext>
            </a:extLst>
          </p:cNvPr>
          <p:cNvSpPr txBox="1"/>
          <p:nvPr/>
        </p:nvSpPr>
        <p:spPr>
          <a:xfrm>
            <a:off x="1314838" y="1848415"/>
            <a:ext cx="5022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金屬製的樂器，為主要核心旋律：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銅片琴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銅板琴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銅片琴：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　音色清亮，只有七個琴鍵。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可分為三種：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　◎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高音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：體積最小，用鐵鎚演奏。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◎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中音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：用木頭或水牛角製的槌子演奏。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◎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低音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：體積最大，用木槌演奏。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銅板琴：有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10-14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個琴鍵，使用兩個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圓形的槌子敲奏，一隻手扮演制音器。</a:t>
            </a:r>
          </a:p>
        </p:txBody>
      </p:sp>
      <p:pic>
        <p:nvPicPr>
          <p:cNvPr id="10" name="內容版面配置區 5">
            <a:extLst>
              <a:ext uri="{FF2B5EF4-FFF2-40B4-BE49-F238E27FC236}">
                <a16:creationId xmlns:a16="http://schemas.microsoft.com/office/drawing/2014/main" id="{A79110BA-1979-46F7-A556-DFD7F9F4F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12" y="1461452"/>
            <a:ext cx="2666130" cy="1678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00E66C7-808B-44DD-9A6E-B1CDB1B55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12" y="3741241"/>
            <a:ext cx="2666130" cy="1678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22EE222-D427-44CC-B31D-24E7D247D7A7}"/>
              </a:ext>
            </a:extLst>
          </p:cNvPr>
          <p:cNvSpPr/>
          <p:nvPr/>
        </p:nvSpPr>
        <p:spPr>
          <a:xfrm>
            <a:off x="1275297" y="753566"/>
            <a:ext cx="4288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012D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甘美朗－金屬琴類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CA2E2CE-6BEA-43F8-A3EB-4BE01EB016E7}"/>
              </a:ext>
            </a:extLst>
          </p:cNvPr>
          <p:cNvSpPr txBox="1"/>
          <p:nvPr/>
        </p:nvSpPr>
        <p:spPr>
          <a:xfrm>
            <a:off x="8509438" y="3209925"/>
            <a:ext cx="1304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▲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銅片琴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C09649B-6B27-4312-BE27-C87A9BF2AB0E}"/>
              </a:ext>
            </a:extLst>
          </p:cNvPr>
          <p:cNvSpPr txBox="1"/>
          <p:nvPr/>
        </p:nvSpPr>
        <p:spPr>
          <a:xfrm>
            <a:off x="8509438" y="5460024"/>
            <a:ext cx="1304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▲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銅板琴</a:t>
            </a:r>
          </a:p>
        </p:txBody>
      </p:sp>
    </p:spTree>
    <p:extLst>
      <p:ext uri="{BB962C8B-B14F-4D97-AF65-F5344CB8AC3E}">
        <p14:creationId xmlns:p14="http://schemas.microsoft.com/office/powerpoint/2010/main" val="130367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C2A4FBD-BFFD-462E-AC93-C7A2A321E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2253456"/>
            <a:ext cx="2543175" cy="3495675"/>
          </a:xfr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233302CD-8618-4D02-AC80-38E23C88A00C}"/>
              </a:ext>
            </a:extLst>
          </p:cNvPr>
          <p:cNvSpPr/>
          <p:nvPr/>
        </p:nvSpPr>
        <p:spPr>
          <a:xfrm>
            <a:off x="742949" y="681036"/>
            <a:ext cx="10706101" cy="5495927"/>
          </a:xfrm>
          <a:prstGeom prst="roundRect">
            <a:avLst/>
          </a:prstGeom>
          <a:solidFill>
            <a:srgbClr val="FEEB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80DA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9BDE3C7-8A13-4657-B186-5102BEE3B4A7}"/>
              </a:ext>
            </a:extLst>
          </p:cNvPr>
          <p:cNvSpPr txBox="1"/>
          <p:nvPr/>
        </p:nvSpPr>
        <p:spPr>
          <a:xfrm>
            <a:off x="1314838" y="1848415"/>
            <a:ext cx="50229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木琴：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）通常有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17~23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個鍵，大約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個八度。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）打擊鎚為兩根細長的棒子，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棒頭為圓形。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弓弦琴：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）兩弦提琴類。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）無紙板，藉由輕按弦發出不同音高。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直笛：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）由竹子製成。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）是樂團中唯一的氣鳴樂器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）其音色柔和，吹奏時以直立式吹奏。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  <a:endPara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22EE222-D427-44CC-B31D-24E7D247D7A7}"/>
              </a:ext>
            </a:extLst>
          </p:cNvPr>
          <p:cNvSpPr/>
          <p:nvPr/>
        </p:nvSpPr>
        <p:spPr>
          <a:xfrm>
            <a:off x="1275297" y="753566"/>
            <a:ext cx="4288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012D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甘美朗－旋律樂器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5523787-2CB9-4470-BE7C-A9E7153CF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1445325"/>
            <a:ext cx="2412715" cy="140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7579386C-8B4F-4AF4-B9D6-F884B1BB3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246" y="3466628"/>
            <a:ext cx="1336219" cy="1946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8C09F82F-0122-4C63-9B7F-6CFDC0420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44" y="3466628"/>
            <a:ext cx="1336218" cy="1946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6B61ECE4-7C83-4D16-8B24-B47D8B8E09DB}"/>
              </a:ext>
            </a:extLst>
          </p:cNvPr>
          <p:cNvSpPr txBox="1"/>
          <p:nvPr/>
        </p:nvSpPr>
        <p:spPr>
          <a:xfrm>
            <a:off x="8356054" y="2932528"/>
            <a:ext cx="978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▲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木琴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7F78B11-9FB0-4332-9796-FF9993469E62}"/>
              </a:ext>
            </a:extLst>
          </p:cNvPr>
          <p:cNvSpPr txBox="1"/>
          <p:nvPr/>
        </p:nvSpPr>
        <p:spPr>
          <a:xfrm>
            <a:off x="9471002" y="5465213"/>
            <a:ext cx="978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▲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直笛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BBBA18E-D930-4285-B658-0AF6CD219345}"/>
              </a:ext>
            </a:extLst>
          </p:cNvPr>
          <p:cNvSpPr txBox="1"/>
          <p:nvPr/>
        </p:nvSpPr>
        <p:spPr>
          <a:xfrm>
            <a:off x="7209425" y="5465213"/>
            <a:ext cx="11574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▲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工弦琴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22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2B6D23A1-BBA3-4F3C-8611-872A07930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0" y="2667794"/>
            <a:ext cx="4320540" cy="2667000"/>
          </a:xfr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233302CD-8618-4D02-AC80-38E23C88A00C}"/>
              </a:ext>
            </a:extLst>
          </p:cNvPr>
          <p:cNvSpPr/>
          <p:nvPr/>
        </p:nvSpPr>
        <p:spPr>
          <a:xfrm>
            <a:off x="742949" y="681036"/>
            <a:ext cx="10706101" cy="5495927"/>
          </a:xfrm>
          <a:prstGeom prst="roundRect">
            <a:avLst/>
          </a:prstGeom>
          <a:solidFill>
            <a:srgbClr val="FEEB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80DA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35CC9F-E9ED-432E-B0AF-2EDFD4F91D86}"/>
              </a:ext>
            </a:extLst>
          </p:cNvPr>
          <p:cNvSpPr/>
          <p:nvPr/>
        </p:nvSpPr>
        <p:spPr>
          <a:xfrm>
            <a:off x="4445547" y="677366"/>
            <a:ext cx="330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80DA3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Listen...</a:t>
            </a:r>
          </a:p>
        </p:txBody>
      </p:sp>
      <p:pic>
        <p:nvPicPr>
          <p:cNvPr id="15" name="圖片 14">
            <a:hlinkClick r:id="rId3"/>
            <a:extLst>
              <a:ext uri="{FF2B5EF4-FFF2-40B4-BE49-F238E27FC236}">
                <a16:creationId xmlns:a16="http://schemas.microsoft.com/office/drawing/2014/main" id="{9EAD37A7-97DA-4B84-97F4-BA1F463F7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65934"/>
            <a:ext cx="6591299" cy="400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C4BD0FCE-6784-4B54-909C-2A3F05663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745" y="3591534"/>
            <a:ext cx="1136333" cy="1151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06CC6C41-AA30-41D4-90A5-942FD848FE94}"/>
              </a:ext>
            </a:extLst>
          </p:cNvPr>
          <p:cNvSpPr txBox="1"/>
          <p:nvPr/>
        </p:nvSpPr>
        <p:spPr>
          <a:xfrm>
            <a:off x="9820273" y="4866650"/>
            <a:ext cx="1096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▲ 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龜型鈸</a:t>
            </a:r>
          </a:p>
        </p:txBody>
      </p:sp>
    </p:spTree>
    <p:extLst>
      <p:ext uri="{BB962C8B-B14F-4D97-AF65-F5344CB8AC3E}">
        <p14:creationId xmlns:p14="http://schemas.microsoft.com/office/powerpoint/2010/main" val="1519452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551</Words>
  <Application>Microsoft Office PowerPoint</Application>
  <PresentationFormat>寬螢幕</PresentationFormat>
  <Paragraphs>78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晨瑩 楊</dc:creator>
  <cp:lastModifiedBy>晨瑩 楊</cp:lastModifiedBy>
  <cp:revision>43</cp:revision>
  <dcterms:created xsi:type="dcterms:W3CDTF">2021-06-02T12:44:05Z</dcterms:created>
  <dcterms:modified xsi:type="dcterms:W3CDTF">2021-06-03T18:10:15Z</dcterms:modified>
</cp:coreProperties>
</file>