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81" r:id="rId4"/>
    <p:sldId id="276" r:id="rId5"/>
    <p:sldId id="277" r:id="rId6"/>
    <p:sldId id="278" r:id="rId7"/>
    <p:sldId id="279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晨瑩 楊" initials="晨瑩" lastIdx="3" clrIdx="0">
    <p:extLst>
      <p:ext uri="{19B8F6BF-5375-455C-9EA6-DF929625EA0E}">
        <p15:presenceInfo xmlns:p15="http://schemas.microsoft.com/office/powerpoint/2012/main" userId="3ff3f8fcad12be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3F2C3C-22CC-46B1-A943-2D8098942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90CCA86-156E-4663-B9EA-6D56ADA1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729CE1-E32F-448C-9B75-EFE58E77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A413E2-7F9E-4401-8540-A1242914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ECDFCE-E31A-4270-A882-E92C4442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3C1A6-219E-46E6-8B5A-BE2C79C2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F30C4BE-0E48-4F29-B740-525590369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903E39-8F72-402D-A434-6372E2A4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3B60E5-A345-4096-A33E-414472901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DD6AF1-BEBC-4C1C-9164-B49F5F3B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6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D206C71-103A-438F-B11A-BAFF62CC4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C81963-8719-4DFC-907B-0DF0470E4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E807C6-04B5-49D6-9788-616829C2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4001CA-A46A-47AE-96E9-3DCC02CA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24AA9-58E6-471A-8952-13DA6877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09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304DFA-651F-42C7-B92E-970A3BA0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FDD6AA-AE89-4CC4-96E6-27D7F960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28F81D-FA74-4245-8891-C7AE5AC5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C0610D-4405-46AC-8734-EC6F1D72B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B03C25-D917-46E0-8D06-C448CC33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47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20D31-C4DE-43B7-9C85-1498899EC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12ADD0-B0F6-4A26-8FCC-82E0478A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65CEC-AF1F-41DC-9CF0-6DA5ABE6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F53D27-BF9E-41E6-A49C-24649781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915379-8E27-4413-8402-329E0360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34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FCFEFF-89DB-4FD0-9D78-70748730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F44E5C-8116-447E-AD16-AFE86265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2F55B2-B9EA-4A02-A8EE-72070A5E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BF789E-6ADF-4248-8C37-5EAD3CE2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F8FEBC-F48D-4918-8AD7-6EDDE183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E32C86-3E58-426F-BB6A-D8BF950B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80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1AB442-8ABD-4E2C-B286-D8B2F841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D643410-D950-4F51-A04A-1F1A2347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05B336-5113-4951-B67F-1959F39A9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1DBE0B-4C39-499A-8790-1DC05B40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4E427E-D271-4F39-B936-B739513EF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0F983BA-4CC3-44BB-BBE4-7459EE23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F6A379-4FE3-415C-BEC2-ECBF8803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37EA06-D9A4-4D22-A71A-1641B900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2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2225DE-01CF-4628-89B8-310105AE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AF2A534-5343-4303-88A7-BA87A1EC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0AFF67-61C9-4615-87D6-EDDB8752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0E8B7D7-DBC2-4D01-82F3-7677B215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94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D084E1-3E8A-496B-9A09-E4E1EEDC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35362B-9106-4DD3-A330-46EFF508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EC13C9-0E33-46F1-8185-2CBCE76A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3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4A748A-4CBF-4B72-86FA-ADA6BCC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EA0BCA-7E60-4CBC-BEEE-96C74557C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25F28B-E4C8-4E2C-A4CB-53E757EE4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D268EA-DB3E-4BF9-9E91-F66F5F35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45623E-FD38-4B0D-BC54-4F9F6D68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1F054EA-6A12-40A1-93C8-B8029948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6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4957FA-8367-4D48-86FE-5EEEF13A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F7DFB66-EAAA-46ED-8AD8-7A168197E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EFC9661-F076-4016-8CCE-3DE14C26E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E0E881-01A3-4431-BABA-A6F017AA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B05C53-FE75-4A22-A4B1-895A292E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4E3CE4-684B-43B6-9C9E-6DA38160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44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A559EDA-654F-4447-AA76-2F77D6F3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1228B1-452C-4E97-A529-8FD9B7AFC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0250E4-D61A-44C1-86B4-F5159BAF5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04F3-80F9-4A80-BFD0-39382DA7556B}" type="datetimeFigureOut">
              <a:rPr lang="zh-TW" altLang="en-US" smtClean="0"/>
              <a:t>2021/6/1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1FC931-564E-4959-A6C6-89275B24F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93F86BB-B488-4DC8-A9B5-CCF7E876E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249F-A1A3-4ACD-BBF9-D149E1293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31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s://www.youtube.com/watch?v=lVPLIuBy9CY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5C7d8IJbpY&amp;ab_channel=EHPMusicChannelEHPMusicChannel" TargetMode="External"/><Relationship Id="rId5" Type="http://schemas.openxmlformats.org/officeDocument/2006/relationships/image" Target="../media/image28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hdphoto" Target="../media/hdphoto2.wdp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2.wdp"/><Relationship Id="rId7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OS0kA_O6IQ&amp;t=68s&amp;ab_channel=DANIELADJETEY" TargetMode="External"/><Relationship Id="rId3" Type="http://schemas.microsoft.com/office/2007/relationships/hdphoto" Target="../media/hdphoto2.wdp"/><Relationship Id="rId7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jpe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2.wdp"/><Relationship Id="rId7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209DB4-7029-4CF2-A24D-DB57F7B7B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97DECD-9F34-4C80-914E-DD5F00E322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E1C7B7-4E69-4629-8F1B-585EA5237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6"/>
            <a:ext cx="12192000" cy="6858000"/>
          </a:xfrm>
          <a:prstGeom prst="rect">
            <a:avLst/>
          </a:prstGeom>
        </p:spPr>
      </p:pic>
      <p:sp>
        <p:nvSpPr>
          <p:cNvPr id="10" name="流程圖: 替代程序 9">
            <a:extLst>
              <a:ext uri="{FF2B5EF4-FFF2-40B4-BE49-F238E27FC236}">
                <a16:creationId xmlns:a16="http://schemas.microsoft.com/office/drawing/2014/main" id="{CE26E505-A4A9-4ED4-8BA3-9236756CCAC8}"/>
              </a:ext>
            </a:extLst>
          </p:cNvPr>
          <p:cNvSpPr/>
          <p:nvPr/>
        </p:nvSpPr>
        <p:spPr>
          <a:xfrm>
            <a:off x="1671144" y="1995055"/>
            <a:ext cx="8818179" cy="2637271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ln w="111125" cmpd="tri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DA26B3C2-6E76-4450-8EA4-F274F4AF6E31}"/>
              </a:ext>
            </a:extLst>
          </p:cNvPr>
          <p:cNvSpPr txBox="1"/>
          <p:nvPr/>
        </p:nvSpPr>
        <p:spPr>
          <a:xfrm>
            <a:off x="1734210" y="2440375"/>
            <a:ext cx="8786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非洲音樂</a:t>
            </a:r>
            <a:endParaRPr lang="en-US" altLang="zh-TW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老師：楊晨瑩</a:t>
            </a:r>
          </a:p>
        </p:txBody>
      </p:sp>
      <p:pic>
        <p:nvPicPr>
          <p:cNvPr id="12" name="圖片 11">
            <a:hlinkClick r:id="rId5"/>
            <a:extLst>
              <a:ext uri="{FF2B5EF4-FFF2-40B4-BE49-F238E27FC236}">
                <a16:creationId xmlns:a16="http://schemas.microsoft.com/office/drawing/2014/main" id="{65AFBB8A-EDB3-40AE-A39B-E88B4A2FB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04" y="2869039"/>
            <a:ext cx="461281" cy="6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30" y="320320"/>
            <a:ext cx="11212497" cy="6217360"/>
          </a:xfrm>
          <a:blipFill>
            <a:blip r:embed="rId4"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　 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小試身手：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RLRL</a:t>
            </a:r>
            <a:r>
              <a:rPr lang="en-US" altLang="zh-TW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|RLRL|RLRL|RLRL|</a:t>
            </a:r>
            <a:r>
              <a:rPr lang="zh-TW" altLang="en-US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右左右左</a:t>
            </a:r>
            <a:r>
              <a:rPr lang="zh-TW" altLang="en-US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BBBB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|BBBB|BBBB|BBBB|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（低音）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TTTT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|TTTT|TTTT|TTTT|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（中音）</a:t>
            </a:r>
            <a:endParaRPr lang="en-US" altLang="zh-TW" b="0" i="0" dirty="0">
              <a:solidFill>
                <a:srgbClr val="00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SSSS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|SSSS|SSSS|SSSS|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（高音）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TTTB|TTTT|TBTT|BTTT</a:t>
            </a:r>
            <a:endPara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BTTB|BBTT|BBBB|BTTT|</a:t>
            </a:r>
          </a:p>
          <a:p>
            <a:pPr algn="l"/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  <a:r>
              <a:rPr lang="zh-TW" altLang="en-US" sz="3200" u="sng" dirty="0"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進階挑戰版</a:t>
            </a:r>
            <a:r>
              <a:rPr lang="en-US" altLang="zh-TW" sz="3200" u="sng" dirty="0"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u="sng" dirty="0">
                <a:solidFill>
                  <a:srgbClr val="FF0000"/>
                </a:soli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（沙漠駱駝）</a:t>
            </a:r>
            <a:endParaRPr lang="en-US" altLang="zh-TW" sz="32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TB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T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TB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0B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TT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　　　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LR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R L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|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LR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R 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RL</a:t>
            </a:r>
          </a:p>
          <a:p>
            <a:pPr algn="l"/>
            <a:endParaRPr lang="en-US" altLang="zh-TW" sz="4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903890" y="734857"/>
            <a:ext cx="1034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我是小鼓手</a:t>
            </a:r>
            <a:endParaRPr lang="en-US" altLang="zh-TW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773732F-A67A-4BC6-849D-99C3C05E9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6" y="2601157"/>
            <a:ext cx="2083422" cy="2437362"/>
          </a:xfrm>
          <a:prstGeom prst="rect">
            <a:avLst/>
          </a:prstGeom>
        </p:spPr>
      </p:pic>
      <p:pic>
        <p:nvPicPr>
          <p:cNvPr id="11" name="圖片 10">
            <a:hlinkClick r:id="rId6"/>
            <a:extLst>
              <a:ext uri="{FF2B5EF4-FFF2-40B4-BE49-F238E27FC236}">
                <a16:creationId xmlns:a16="http://schemas.microsoft.com/office/drawing/2014/main" id="{463ABFB1-CB7B-4272-AF10-A95C679DF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52" y="2522737"/>
            <a:ext cx="2083422" cy="2437362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E17ACA5A-D9C4-4848-8667-E695FE284F95}"/>
              </a:ext>
            </a:extLst>
          </p:cNvPr>
          <p:cNvSpPr txBox="1"/>
          <p:nvPr/>
        </p:nvSpPr>
        <p:spPr>
          <a:xfrm>
            <a:off x="4821469" y="1605714"/>
            <a:ext cx="3107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參考第八頁的低中高音打法</a:t>
            </a:r>
          </a:p>
        </p:txBody>
      </p:sp>
    </p:spTree>
    <p:extLst>
      <p:ext uri="{BB962C8B-B14F-4D97-AF65-F5344CB8AC3E}">
        <p14:creationId xmlns:p14="http://schemas.microsoft.com/office/powerpoint/2010/main" val="368323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33295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/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匏瓜、樹木、皮革或金屬製成。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匏瓜：就是葫蘆瓜，可作為樂器的發聲體或共鳴體。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把老的葫蘆瓜的瓤和籽取出來，把殼曬乾，製成樂器。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皮革製樂器通常以羊皮製成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695101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非洲樂器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859B9FBE-CDBF-41E6-B729-0A9751623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766" y="4304001"/>
            <a:ext cx="2159008" cy="14043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EC6A44DE-09A8-40E1-89D5-743BBB7A7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" b="342"/>
          <a:stretch>
            <a:fillRect/>
          </a:stretch>
        </p:blipFill>
        <p:spPr>
          <a:xfrm>
            <a:off x="3656239" y="4304001"/>
            <a:ext cx="2159008" cy="14043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137CA87C-85C6-4E07-A7F7-6CE800003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"/>
          <a:stretch>
            <a:fillRect/>
          </a:stretch>
        </p:blipFill>
        <p:spPr>
          <a:xfrm>
            <a:off x="6249712" y="4304001"/>
            <a:ext cx="2159008" cy="14043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45625EE-9C14-4A31-A628-2F2D8A67EB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84" y="4304001"/>
            <a:ext cx="2159008" cy="14043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582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88883"/>
            <a:ext cx="11212497" cy="6216105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/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　　　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</a:t>
            </a:r>
          </a:p>
          <a:p>
            <a:pPr algn="l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713837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體鳴樂器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B5C69A-A124-4B00-B5A8-752C06229B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4" y="3889955"/>
            <a:ext cx="1862981" cy="21687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EED496A-18D7-4DD9-A306-C90F0692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94" y="1669825"/>
            <a:ext cx="1862980" cy="212474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1D4E58D-C173-4265-85D6-59C2F36E6581}"/>
              </a:ext>
            </a:extLst>
          </p:cNvPr>
          <p:cNvSpPr txBox="1"/>
          <p:nvPr/>
        </p:nvSpPr>
        <p:spPr>
          <a:xfrm>
            <a:off x="3555678" y="2265221"/>
            <a:ext cx="6910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1.Shekere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由葫蘆瓜製成。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演奏方式：握住脖子，於手跟腳之間敲擊。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音色取決於上面用不同果實、珠子或貝殼織成的網。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是卡巴沙（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Cabasa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）的前身。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DA59A46-81B8-4A00-969B-553D654CBFBD}"/>
              </a:ext>
            </a:extLst>
          </p:cNvPr>
          <p:cNvSpPr txBox="1"/>
          <p:nvPr/>
        </p:nvSpPr>
        <p:spPr>
          <a:xfrm>
            <a:off x="3416677" y="4284989"/>
            <a:ext cx="66522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此為沙錘（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Maracas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用瓜殼裝珠子與木柄製成。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3.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上方常刻有不同民族色彩的圖騰。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是現在沙鈴的前身。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238EFF9F-7C3E-4C7C-ADCC-78B39753CF8D}"/>
              </a:ext>
            </a:extLst>
          </p:cNvPr>
          <p:cNvGrpSpPr/>
          <p:nvPr/>
        </p:nvGrpSpPr>
        <p:grpSpPr>
          <a:xfrm>
            <a:off x="9567569" y="1971871"/>
            <a:ext cx="1053083" cy="1060580"/>
            <a:chOff x="8438785" y="3223415"/>
            <a:chExt cx="1053083" cy="1060580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6377AD62-A606-48E4-98C4-3FEDD7A0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99173">
              <a:off x="8443548" y="3485193"/>
              <a:ext cx="1035070" cy="62136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6F1F2666-42C9-47EF-8B26-FE7B9F2EB98F}"/>
                </a:ext>
              </a:extLst>
            </p:cNvPr>
            <p:cNvSpPr/>
            <p:nvPr/>
          </p:nvSpPr>
          <p:spPr>
            <a:xfrm>
              <a:off x="8438785" y="3223415"/>
              <a:ext cx="1053083" cy="10605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6A40FE4A-3273-4060-A546-87C9A1BCCB92}"/>
              </a:ext>
            </a:extLst>
          </p:cNvPr>
          <p:cNvGrpSpPr/>
          <p:nvPr/>
        </p:nvGrpSpPr>
        <p:grpSpPr>
          <a:xfrm>
            <a:off x="9571813" y="4436399"/>
            <a:ext cx="1053083" cy="1060580"/>
            <a:chOff x="9571813" y="4283995"/>
            <a:chExt cx="1053083" cy="1060580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2E009939-D10C-49F1-A611-E52129526183}"/>
                </a:ext>
              </a:extLst>
            </p:cNvPr>
            <p:cNvSpPr/>
            <p:nvPr/>
          </p:nvSpPr>
          <p:spPr>
            <a:xfrm>
              <a:off x="9571813" y="4283995"/>
              <a:ext cx="1053083" cy="10605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2060"/>
                </a:solidFill>
              </a:endParaRPr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86570951-3EF5-4F99-A3FD-81CFE4E80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994" y="4435973"/>
              <a:ext cx="651746" cy="825127"/>
            </a:xfrm>
            <a:prstGeom prst="rect">
              <a:avLst/>
            </a:prstGeom>
          </p:spPr>
        </p:pic>
      </p:grp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2AB31C9C-AEA0-4C73-A293-6F390C04EF1F}"/>
              </a:ext>
            </a:extLst>
          </p:cNvPr>
          <p:cNvSpPr txBox="1"/>
          <p:nvPr/>
        </p:nvSpPr>
        <p:spPr>
          <a:xfrm>
            <a:off x="3555678" y="1813132"/>
            <a:ext cx="548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兩者皆為西非、拉丁美洲常見的打擊樂器。</a:t>
            </a:r>
            <a:endParaRPr lang="en-US" altLang="zh-TW" sz="2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548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87627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/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用木頭做為發聲體的樂器。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非洲木琴：使用不同長短的木頭製成的，匏瓜放下方作為共鳴箱。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木頭鼓：由木頭製成的鼓，最多使用樹幹，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在兩端挖矩形的孔而成，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因孔徑大小不同，音色也不同。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734857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木材製樂器</a:t>
            </a:r>
          </a:p>
        </p:txBody>
      </p:sp>
      <p:pic>
        <p:nvPicPr>
          <p:cNvPr id="7" name="圖片版面配置區 5">
            <a:extLst>
              <a:ext uri="{FF2B5EF4-FFF2-40B4-BE49-F238E27FC236}">
                <a16:creationId xmlns:a16="http://schemas.microsoft.com/office/drawing/2014/main" id="{75A64934-3A4A-42C1-8F92-B6E7DD5B1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r="5674"/>
          <a:stretch>
            <a:fillRect/>
          </a:stretch>
        </p:blipFill>
        <p:spPr>
          <a:xfrm>
            <a:off x="1427859" y="4005639"/>
            <a:ext cx="2339072" cy="184695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6BFCBA0-3575-411B-B9F1-B1EE2F6030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49" y="4005639"/>
            <a:ext cx="2466976" cy="1846953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D9A7713-6868-4700-8CE8-B52BDD169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071" y="4005639"/>
            <a:ext cx="2339073" cy="1846953"/>
          </a:xfrm>
          <a:prstGeom prst="rect">
            <a:avLst/>
          </a:prstGeom>
        </p:spPr>
      </p:pic>
      <p:pic>
        <p:nvPicPr>
          <p:cNvPr id="4" name="圖片 3">
            <a:hlinkClick r:id="rId8"/>
            <a:extLst>
              <a:ext uri="{FF2B5EF4-FFF2-40B4-BE49-F238E27FC236}">
                <a16:creationId xmlns:a16="http://schemas.microsoft.com/office/drawing/2014/main" id="{E3A36318-1442-4307-BCC1-8119547502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27" y="962914"/>
            <a:ext cx="669836" cy="6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87627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為鼓類樂器。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非洲有不同種類的鼓，例如：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低音鼓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(Dunun drum)</a:t>
            </a: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金杯鼓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Djemble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drum)</a:t>
            </a: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對話鼓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(Talking drum)</a:t>
            </a: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挖空木頭，再蓋上野獸皮做成的鼓。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除了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演奏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音樂外，還賦予節奏固定的信號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來傳遞訊息。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734857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皮革製樂器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CF4212-6722-4CE8-8AB7-1D3735DFE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92" y="3883934"/>
            <a:ext cx="2643220" cy="1894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B7F25D9-442A-42BC-9BE7-65A2406E4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63" y="1471182"/>
            <a:ext cx="1803277" cy="2159739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534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87627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為沙漏狀的鼓類樂器。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鼓皮有雙面，通常為羊皮所製。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3.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鼓繩通過鼓面的兩端，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用鬆緊調節音高。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4.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演奏時鼓夾置於腋下，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手臂夾力來控制鬆緊。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5.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音域廣，所以可傳達多種不同的信息。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6.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常用於宗教儀式、歌舞或節慶上。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734857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對話鼓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293C1BB-5D00-4B02-AB0B-11C8BE006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8" y="1821743"/>
            <a:ext cx="2818323" cy="3399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923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60" y="387627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為不同樂器的發聲體，例如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敲擊樂器－拇指琴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樂器的琴弦－抱琴、撥弦琴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撥弦琴由弓箭的弓演變而來，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利用胸腔、口腔或葫蘆作為共鳴體。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3907655" y="734857"/>
            <a:ext cx="4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金屬製樂器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8BFB3E6-91E4-4D93-86B2-0534762C3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12" y="1091047"/>
            <a:ext cx="1690526" cy="2337953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FB92B38-B83D-4CA7-9B0C-46C983BB9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13" y="3733876"/>
            <a:ext cx="1690525" cy="226183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5F04233-7FC9-4978-B53F-6D508DD4A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58" y="1658187"/>
            <a:ext cx="1338695" cy="41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30" y="320320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坐姿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：背挺直，鼓向前傾，夾在兩腿之間。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　　　　　　　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由右手開始先打，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代表右手，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L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代表左手。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3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非洲鼓三個基本音的打法：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903890" y="734857"/>
            <a:ext cx="1034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非洲鼓的敲奏方式</a:t>
            </a:r>
            <a:endParaRPr lang="en-US" altLang="zh-TW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F4D9A411-5A10-42C8-AC3D-6B18C5A09059}"/>
              </a:ext>
            </a:extLst>
          </p:cNvPr>
          <p:cNvGrpSpPr/>
          <p:nvPr/>
        </p:nvGrpSpPr>
        <p:grpSpPr>
          <a:xfrm>
            <a:off x="1108031" y="4225140"/>
            <a:ext cx="1422787" cy="1755976"/>
            <a:chOff x="1216884" y="4519037"/>
            <a:chExt cx="1422787" cy="1755976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03954B0F-F0F6-4AF4-AD5E-0ACF84A2A643}"/>
                </a:ext>
              </a:extLst>
            </p:cNvPr>
            <p:cNvSpPr txBox="1"/>
            <p:nvPr/>
          </p:nvSpPr>
          <p:spPr>
            <a:xfrm>
              <a:off x="1316882" y="5905681"/>
              <a:ext cx="1172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低音（Ｂ）</a:t>
              </a: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3A2896C-6AA8-4640-8EB6-9DF8D769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6"/>
            <a:stretch>
              <a:fillRect/>
            </a:stretch>
          </p:blipFill>
          <p:spPr>
            <a:xfrm>
              <a:off x="1216884" y="4519037"/>
              <a:ext cx="1422787" cy="1362633"/>
            </a:xfrm>
            <a:custGeom>
              <a:avLst/>
              <a:gdLst>
                <a:gd name="connsiteX0" fmla="*/ 555629 w 1422787"/>
                <a:gd name="connsiteY0" fmla="*/ 0 h 1362633"/>
                <a:gd name="connsiteX1" fmla="*/ 867159 w 1422787"/>
                <a:gd name="connsiteY1" fmla="*/ 0 h 1362633"/>
                <a:gd name="connsiteX2" fmla="*/ 988301 w 1422787"/>
                <a:gd name="connsiteY2" fmla="*/ 36484 h 1362633"/>
                <a:gd name="connsiteX3" fmla="*/ 1408335 w 1422787"/>
                <a:gd name="connsiteY3" fmla="*/ 533341 h 1362633"/>
                <a:gd name="connsiteX4" fmla="*/ 1422787 w 1422787"/>
                <a:gd name="connsiteY4" fmla="*/ 672429 h 1362633"/>
                <a:gd name="connsiteX5" fmla="*/ 1422787 w 1422787"/>
                <a:gd name="connsiteY5" fmla="*/ 672449 h 1362633"/>
                <a:gd name="connsiteX6" fmla="*/ 1408335 w 1422787"/>
                <a:gd name="connsiteY6" fmla="*/ 811538 h 1362633"/>
                <a:gd name="connsiteX7" fmla="*/ 711394 w 1422787"/>
                <a:gd name="connsiteY7" fmla="*/ 1362633 h 1362633"/>
                <a:gd name="connsiteX8" fmla="*/ 0 w 1422787"/>
                <a:gd name="connsiteY8" fmla="*/ 672439 h 1362633"/>
                <a:gd name="connsiteX9" fmla="*/ 434487 w 1422787"/>
                <a:gd name="connsiteY9" fmla="*/ 36484 h 136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2787" h="1362633">
                  <a:moveTo>
                    <a:pt x="555629" y="0"/>
                  </a:moveTo>
                  <a:lnTo>
                    <a:pt x="867159" y="0"/>
                  </a:lnTo>
                  <a:lnTo>
                    <a:pt x="988301" y="36484"/>
                  </a:lnTo>
                  <a:cubicBezTo>
                    <a:pt x="1201076" y="123798"/>
                    <a:pt x="1360953" y="308691"/>
                    <a:pt x="1408335" y="533341"/>
                  </a:cubicBezTo>
                  <a:lnTo>
                    <a:pt x="1422787" y="672429"/>
                  </a:lnTo>
                  <a:lnTo>
                    <a:pt x="1422787" y="672449"/>
                  </a:lnTo>
                  <a:lnTo>
                    <a:pt x="1408335" y="811538"/>
                  </a:lnTo>
                  <a:cubicBezTo>
                    <a:pt x="1342000" y="1126047"/>
                    <a:pt x="1055175" y="1362633"/>
                    <a:pt x="711394" y="1362633"/>
                  </a:cubicBezTo>
                  <a:cubicBezTo>
                    <a:pt x="318502" y="1362633"/>
                    <a:pt x="0" y="1053623"/>
                    <a:pt x="0" y="672439"/>
                  </a:cubicBezTo>
                  <a:cubicBezTo>
                    <a:pt x="0" y="386551"/>
                    <a:pt x="179157" y="141261"/>
                    <a:pt x="434487" y="36484"/>
                  </a:cubicBezTo>
                  <a:close/>
                </a:path>
              </a:pathLst>
            </a:custGeom>
          </p:spPr>
        </p:pic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0CEB677-21E7-45C8-A84C-EF8DE0A06AD0}"/>
              </a:ext>
            </a:extLst>
          </p:cNvPr>
          <p:cNvGrpSpPr/>
          <p:nvPr/>
        </p:nvGrpSpPr>
        <p:grpSpPr>
          <a:xfrm>
            <a:off x="4506216" y="4198506"/>
            <a:ext cx="1422787" cy="1796139"/>
            <a:chOff x="4615069" y="4492403"/>
            <a:chExt cx="1422787" cy="1796139"/>
          </a:xfrm>
        </p:grpSpPr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D48187D3-4ACD-4C59-8A3E-553393F53C07}"/>
                </a:ext>
              </a:extLst>
            </p:cNvPr>
            <p:cNvSpPr txBox="1"/>
            <p:nvPr/>
          </p:nvSpPr>
          <p:spPr>
            <a:xfrm>
              <a:off x="4729293" y="5919210"/>
              <a:ext cx="1172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中音（Ｔ）</a:t>
              </a: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77B5BABF-86F3-4EB0-97CC-BEF2A8DC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15069" y="4492403"/>
              <a:ext cx="1422787" cy="1380388"/>
            </a:xfrm>
            <a:custGeom>
              <a:avLst/>
              <a:gdLst>
                <a:gd name="connsiteX0" fmla="*/ 711394 w 1422787"/>
                <a:gd name="connsiteY0" fmla="*/ 0 h 1380388"/>
                <a:gd name="connsiteX1" fmla="*/ 1408335 w 1422787"/>
                <a:gd name="connsiteY1" fmla="*/ 551096 h 1380388"/>
                <a:gd name="connsiteX2" fmla="*/ 1422787 w 1422787"/>
                <a:gd name="connsiteY2" fmla="*/ 690185 h 1380388"/>
                <a:gd name="connsiteX3" fmla="*/ 1422787 w 1422787"/>
                <a:gd name="connsiteY3" fmla="*/ 690204 h 1380388"/>
                <a:gd name="connsiteX4" fmla="*/ 1408335 w 1422787"/>
                <a:gd name="connsiteY4" fmla="*/ 829293 h 1380388"/>
                <a:gd name="connsiteX5" fmla="*/ 711394 w 1422787"/>
                <a:gd name="connsiteY5" fmla="*/ 1380388 h 1380388"/>
                <a:gd name="connsiteX6" fmla="*/ 0 w 1422787"/>
                <a:gd name="connsiteY6" fmla="*/ 690194 h 1380388"/>
                <a:gd name="connsiteX7" fmla="*/ 711394 w 1422787"/>
                <a:gd name="connsiteY7" fmla="*/ 0 h 1380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787" h="1380388">
                  <a:moveTo>
                    <a:pt x="711394" y="0"/>
                  </a:moveTo>
                  <a:cubicBezTo>
                    <a:pt x="1055175" y="0"/>
                    <a:pt x="1342000" y="236586"/>
                    <a:pt x="1408335" y="551096"/>
                  </a:cubicBezTo>
                  <a:lnTo>
                    <a:pt x="1422787" y="690185"/>
                  </a:lnTo>
                  <a:lnTo>
                    <a:pt x="1422787" y="690204"/>
                  </a:lnTo>
                  <a:lnTo>
                    <a:pt x="1408335" y="829293"/>
                  </a:lnTo>
                  <a:cubicBezTo>
                    <a:pt x="1342000" y="1143802"/>
                    <a:pt x="1055175" y="1380388"/>
                    <a:pt x="711394" y="1380388"/>
                  </a:cubicBezTo>
                  <a:cubicBezTo>
                    <a:pt x="318502" y="1380388"/>
                    <a:pt x="0" y="1071378"/>
                    <a:pt x="0" y="690194"/>
                  </a:cubicBezTo>
                  <a:cubicBezTo>
                    <a:pt x="0" y="309010"/>
                    <a:pt x="318502" y="0"/>
                    <a:pt x="711394" y="0"/>
                  </a:cubicBezTo>
                  <a:close/>
                </a:path>
              </a:pathLst>
            </a:custGeom>
          </p:spPr>
        </p:pic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B1A55025-F05D-4682-9124-301733C961DA}"/>
              </a:ext>
            </a:extLst>
          </p:cNvPr>
          <p:cNvGrpSpPr/>
          <p:nvPr/>
        </p:nvGrpSpPr>
        <p:grpSpPr>
          <a:xfrm>
            <a:off x="7904401" y="4225139"/>
            <a:ext cx="1422786" cy="1769506"/>
            <a:chOff x="8013254" y="4519036"/>
            <a:chExt cx="1422786" cy="1769506"/>
          </a:xfrm>
        </p:grpSpPr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DAD9EB62-7F27-4003-B3B1-22C6F4FCAB12}"/>
                </a:ext>
              </a:extLst>
            </p:cNvPr>
            <p:cNvSpPr txBox="1"/>
            <p:nvPr/>
          </p:nvSpPr>
          <p:spPr>
            <a:xfrm>
              <a:off x="8174362" y="5919210"/>
              <a:ext cx="1172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高音（Ｓ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）</a:t>
              </a:r>
            </a:p>
          </p:txBody>
        </p: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2A2FCDC3-FFC4-4C89-A26B-45320A8E3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" b="1018"/>
            <a:stretch>
              <a:fillRect/>
            </a:stretch>
          </p:blipFill>
          <p:spPr>
            <a:xfrm>
              <a:off x="8013254" y="4519036"/>
              <a:ext cx="1422786" cy="1362634"/>
            </a:xfrm>
            <a:custGeom>
              <a:avLst/>
              <a:gdLst>
                <a:gd name="connsiteX0" fmla="*/ 711394 w 1422786"/>
                <a:gd name="connsiteY0" fmla="*/ 0 h 1362634"/>
                <a:gd name="connsiteX1" fmla="*/ 1408335 w 1422786"/>
                <a:gd name="connsiteY1" fmla="*/ 544008 h 1362634"/>
                <a:gd name="connsiteX2" fmla="*/ 1422786 w 1422786"/>
                <a:gd name="connsiteY2" fmla="*/ 681298 h 1362634"/>
                <a:gd name="connsiteX3" fmla="*/ 1422786 w 1422786"/>
                <a:gd name="connsiteY3" fmla="*/ 681336 h 1362634"/>
                <a:gd name="connsiteX4" fmla="*/ 1408335 w 1422786"/>
                <a:gd name="connsiteY4" fmla="*/ 818626 h 1362634"/>
                <a:gd name="connsiteX5" fmla="*/ 711394 w 1422786"/>
                <a:gd name="connsiteY5" fmla="*/ 1362634 h 1362634"/>
                <a:gd name="connsiteX6" fmla="*/ 0 w 1422786"/>
                <a:gd name="connsiteY6" fmla="*/ 681317 h 1362634"/>
                <a:gd name="connsiteX7" fmla="*/ 711394 w 1422786"/>
                <a:gd name="connsiteY7" fmla="*/ 0 h 136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2786" h="1362634">
                  <a:moveTo>
                    <a:pt x="711394" y="0"/>
                  </a:moveTo>
                  <a:cubicBezTo>
                    <a:pt x="1055174" y="0"/>
                    <a:pt x="1342000" y="233543"/>
                    <a:pt x="1408335" y="544008"/>
                  </a:cubicBezTo>
                  <a:lnTo>
                    <a:pt x="1422786" y="681298"/>
                  </a:lnTo>
                  <a:lnTo>
                    <a:pt x="1422786" y="681336"/>
                  </a:lnTo>
                  <a:lnTo>
                    <a:pt x="1408335" y="818626"/>
                  </a:lnTo>
                  <a:cubicBezTo>
                    <a:pt x="1342000" y="1129091"/>
                    <a:pt x="1055174" y="1362634"/>
                    <a:pt x="711394" y="1362634"/>
                  </a:cubicBezTo>
                  <a:cubicBezTo>
                    <a:pt x="318502" y="1362634"/>
                    <a:pt x="0" y="1057598"/>
                    <a:pt x="0" y="681317"/>
                  </a:cubicBezTo>
                  <a:cubicBezTo>
                    <a:pt x="0" y="305036"/>
                    <a:pt x="318502" y="0"/>
                    <a:pt x="711394" y="0"/>
                  </a:cubicBezTo>
                  <a:close/>
                </a:path>
              </a:pathLst>
            </a:custGeom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D0821BAE-E848-444A-BFF8-A1CF386D86CD}"/>
              </a:ext>
            </a:extLst>
          </p:cNvPr>
          <p:cNvSpPr txBox="1"/>
          <p:nvPr/>
        </p:nvSpPr>
        <p:spPr>
          <a:xfrm>
            <a:off x="2048946" y="4605905"/>
            <a:ext cx="2939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五指伸直併攏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整個手掌接近鼓面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讀做：咚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39DBD24-A9B2-430B-90F6-284DC68DE403}"/>
              </a:ext>
            </a:extLst>
          </p:cNvPr>
          <p:cNvSpPr txBox="1"/>
          <p:nvPr/>
        </p:nvSpPr>
        <p:spPr>
          <a:xfrm>
            <a:off x="5447131" y="4467405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大拇指張開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不碰觸到鼓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四指併攏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讀做：嘟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3B3B166-76B2-4632-AEE7-86E17119AB73}"/>
              </a:ext>
            </a:extLst>
          </p:cNvPr>
          <p:cNvSpPr txBox="1"/>
          <p:nvPr/>
        </p:nvSpPr>
        <p:spPr>
          <a:xfrm>
            <a:off x="8740170" y="4467405"/>
            <a:ext cx="293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大拇指張開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不碰觸到鼓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四指張開並彎曲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讀做：噠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38355F75-EA69-4E3C-869C-D25EBE622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89" y="1706765"/>
            <a:ext cx="1684020" cy="22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0F560DF-BF15-4E9B-B5B3-EF346979E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5811983E-A221-4DE6-8D89-DE1520AB0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30" y="320320"/>
            <a:ext cx="11212497" cy="6217360"/>
          </a:xfrm>
          <a:blipFill>
            <a:blip r:embed="rId4"/>
            <a:tile tx="0" ty="0" sx="100000" sy="100000" flip="none" algn="tl"/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  <p:txBody>
          <a:bodyPr>
            <a:normAutofit/>
          </a:bodyPr>
          <a:lstStyle/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記譜主要是後人為了推廣非洲音樂而寫的。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雖然樂譜能為推廣非洲音樂來做貢獻，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但不能準確的表達非洲當地想傳遞的訊息。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記譜方式：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皆為右左右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(RLRL)</a:t>
            </a: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　　        四分音符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=X</a:t>
            </a:r>
            <a:endParaRPr lang="en-US" altLang="zh-TW" u="dbl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八分音符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XX</a:t>
            </a:r>
          </a:p>
          <a:p>
            <a:pPr algn="l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附點節奏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X·</a:t>
            </a:r>
            <a:r>
              <a:rPr lang="en-US" altLang="zh-TW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X</a:t>
            </a:r>
            <a:endParaRPr lang="en-US" altLang="zh-TW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十六分音符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en-US" altLang="zh-TW" u="dbl" dirty="0">
                <a:latin typeface="標楷體" panose="03000509000000000000" pitchFamily="65" charset="-120"/>
                <a:ea typeface="標楷體" panose="03000509000000000000" pitchFamily="65" charset="-120"/>
              </a:rPr>
              <a:t>XXXX</a:t>
            </a:r>
          </a:p>
          <a:p>
            <a:pPr algn="l"/>
            <a:r>
              <a:rPr lang="en-US" altLang="zh-TW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</a:p>
          <a:p>
            <a:pPr algn="l"/>
            <a:endParaRPr lang="en-US" altLang="zh-TW" sz="2400" dirty="0">
              <a:latin typeface="Arial Rounded MT Bold" panose="020F0704030504030204" pitchFamily="34" charset="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18FB052-AC54-4480-A12C-6ECD597168D7}"/>
              </a:ext>
            </a:extLst>
          </p:cNvPr>
          <p:cNvSpPr txBox="1"/>
          <p:nvPr/>
        </p:nvSpPr>
        <p:spPr>
          <a:xfrm>
            <a:off x="903890" y="734857"/>
            <a:ext cx="10342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非洲鼓的記譜</a:t>
            </a:r>
            <a:endParaRPr lang="en-US" altLang="zh-TW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2744FCE-CE8D-4E3B-9240-6502CCA08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69" y="2201663"/>
            <a:ext cx="3879394" cy="308256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606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</TotalTime>
  <Words>825</Words>
  <Application>Microsoft Office PowerPoint</Application>
  <PresentationFormat>寬螢幕</PresentationFormat>
  <Paragraphs>116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標楷體</vt:lpstr>
      <vt:lpstr>Arial</vt:lpstr>
      <vt:lpstr>Arial Rounded MT Bold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晨瑩 楊</dc:creator>
  <cp:lastModifiedBy>晨瑩 楊</cp:lastModifiedBy>
  <cp:revision>144</cp:revision>
  <dcterms:created xsi:type="dcterms:W3CDTF">2021-04-05T13:36:25Z</dcterms:created>
  <dcterms:modified xsi:type="dcterms:W3CDTF">2021-06-01T06:08:37Z</dcterms:modified>
</cp:coreProperties>
</file>